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4"/>
  </p:notesMasterIdLst>
  <p:handoutMasterIdLst>
    <p:handoutMasterId r:id="rId65"/>
  </p:handoutMasterIdLst>
  <p:sldIdLst>
    <p:sldId id="261" r:id="rId3"/>
    <p:sldId id="577" r:id="rId4"/>
    <p:sldId id="673" r:id="rId5"/>
    <p:sldId id="674" r:id="rId6"/>
    <p:sldId id="675" r:id="rId7"/>
    <p:sldId id="676" r:id="rId8"/>
    <p:sldId id="677" r:id="rId9"/>
    <p:sldId id="678" r:id="rId10"/>
    <p:sldId id="679" r:id="rId11"/>
    <p:sldId id="680" r:id="rId12"/>
    <p:sldId id="681" r:id="rId13"/>
    <p:sldId id="682" r:id="rId14"/>
    <p:sldId id="683" r:id="rId15"/>
    <p:sldId id="684" r:id="rId16"/>
    <p:sldId id="685" r:id="rId17"/>
    <p:sldId id="686" r:id="rId18"/>
    <p:sldId id="687" r:id="rId19"/>
    <p:sldId id="689" r:id="rId20"/>
    <p:sldId id="688" r:id="rId21"/>
    <p:sldId id="690" r:id="rId22"/>
    <p:sldId id="691" r:id="rId23"/>
    <p:sldId id="692" r:id="rId24"/>
    <p:sldId id="693" r:id="rId25"/>
    <p:sldId id="694" r:id="rId26"/>
    <p:sldId id="695" r:id="rId27"/>
    <p:sldId id="696" r:id="rId28"/>
    <p:sldId id="697" r:id="rId29"/>
    <p:sldId id="698" r:id="rId30"/>
    <p:sldId id="699" r:id="rId31"/>
    <p:sldId id="700" r:id="rId32"/>
    <p:sldId id="701" r:id="rId33"/>
    <p:sldId id="702" r:id="rId34"/>
    <p:sldId id="703" r:id="rId35"/>
    <p:sldId id="704" r:id="rId36"/>
    <p:sldId id="705" r:id="rId37"/>
    <p:sldId id="706" r:id="rId38"/>
    <p:sldId id="707" r:id="rId39"/>
    <p:sldId id="708" r:id="rId40"/>
    <p:sldId id="709" r:id="rId41"/>
    <p:sldId id="710" r:id="rId42"/>
    <p:sldId id="711" r:id="rId43"/>
    <p:sldId id="712" r:id="rId44"/>
    <p:sldId id="713" r:id="rId45"/>
    <p:sldId id="714" r:id="rId46"/>
    <p:sldId id="715" r:id="rId47"/>
    <p:sldId id="716" r:id="rId48"/>
    <p:sldId id="717" r:id="rId49"/>
    <p:sldId id="718" r:id="rId50"/>
    <p:sldId id="719" r:id="rId51"/>
    <p:sldId id="720" r:id="rId52"/>
    <p:sldId id="721" r:id="rId53"/>
    <p:sldId id="722" r:id="rId54"/>
    <p:sldId id="723" r:id="rId55"/>
    <p:sldId id="724" r:id="rId56"/>
    <p:sldId id="725" r:id="rId57"/>
    <p:sldId id="726" r:id="rId58"/>
    <p:sldId id="727" r:id="rId59"/>
    <p:sldId id="728" r:id="rId60"/>
    <p:sldId id="729" r:id="rId61"/>
    <p:sldId id="730" r:id="rId62"/>
    <p:sldId id="67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577"/>
            <p14:sldId id="673"/>
            <p14:sldId id="674"/>
            <p14:sldId id="675"/>
            <p14:sldId id="676"/>
            <p14:sldId id="677"/>
            <p14:sldId id="678"/>
            <p14:sldId id="679"/>
            <p14:sldId id="680"/>
            <p14:sldId id="681"/>
            <p14:sldId id="682"/>
            <p14:sldId id="683"/>
            <p14:sldId id="684"/>
            <p14:sldId id="685"/>
            <p14:sldId id="686"/>
            <p14:sldId id="687"/>
            <p14:sldId id="689"/>
            <p14:sldId id="688"/>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672"/>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9" autoAdjust="0"/>
    <p:restoredTop sz="74081" autoAdjust="0"/>
  </p:normalViewPr>
  <p:slideViewPr>
    <p:cSldViewPr snapToGrid="0">
      <p:cViewPr>
        <p:scale>
          <a:sx n="70" d="100"/>
          <a:sy n="70" d="100"/>
        </p:scale>
        <p:origin x="1064" y="6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www.safaribooksonline.com/library/view/ios-10-swift/9781491966426/ch02.html#figure-xcode-intents-extension-templat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s://www.safaribooksonline.com/library/view/ios-10-swift/9781491966426/ch02.html#figure-xcode-intents-extension-nam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www.safaribooksonline.com/library/view/ios-10-swift/9781491966426/ch02.html#figure-xcode-payment-handler-intent-clas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www.safaribooksonline.com/library/view/ios-10-swift/9781491966426/ch02.html#figure-xcode-attach-to-siri"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www.safaribooksonline.com/library/view/ios-10-swift/9781491966426/ch02.html#figure-siri-confirm-use-app"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www.safaribooksonline.com/library/view/ios-10-swift/9781491966426/ch02.html#figure-siri-access-app-data"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s://www.safaribooksonline.com/library/view/ios-10-swift/9781491966426/ch02.html#figure-siri-settings-allow-app-acces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safaribooksonline.com/library/view/ios-10-swift/9781491966426/ch04.html#figure-data-model-inspector-car-entit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 Id="rId3" Type="http://schemas.openxmlformats.org/officeDocument/2006/relationships/hyperlink" Target="https://www.safaribooksonline.com/library/view/ios-10-swift/9781491966426/ch02.html#figure-siri-name-ambiguity"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s://www.safaribooksonline.com/library/view/ios-10-swift/9781491966426/ch02.html#figure-siri-confirm-use-app2"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s://www.safaribooksonline.com/library/view/iOS+10+Swift+Programming+Cookbook/9781491966426/ch02.html#recipe-reporting-intent-progress"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www.safaribooksonline.com/library/view/ios-10-swift/9781491966426/ch04.html#figure-car-relationship-back-to-pers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Open the Person entity and create a new optional relationship there. Name it cars and set the destination as the Car entity. Also set the Inverse field to the owner field of the Car entity. Then, under the data model editor, under the Relationship section, choose the Type checkbox and set the type of this relationship to “To Many”. Because this relationship is optional, a person does not necessarily have to have cars. Because the relationship is “To Many”, every person </a:t>
            </a:r>
            <a:r>
              <a:rPr lang="en-US" sz="1200" b="0" i="1"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have more than one car. On the other hand, because a car’s owner relationship is mandatory, each car always has to have an owner, and only one owner at a time.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46702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Your app delegate has your Core Data stack, so if you are in another class and would like to save your objects from there, you need to get a reference to your app delegate’s context using the </a:t>
            </a:r>
            <a:r>
              <a:rPr lang="en-US" sz="1200" b="0" i="0" kern="1200" dirty="0" err="1" smtClean="0">
                <a:solidFill>
                  <a:schemeClr val="tx1"/>
                </a:solidFill>
                <a:effectLst/>
                <a:latin typeface="+mn-lt"/>
                <a:ea typeface="+mn-ea"/>
                <a:cs typeface="+mn-cs"/>
              </a:rPr>
              <a:t>persistentContainer.viewContext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NSManagedObjectContext</a:t>
            </a:r>
            <a:r>
              <a:rPr lang="en-US" sz="1200" b="0" i="0" kern="1200" dirty="0" smtClean="0">
                <a:solidFill>
                  <a:schemeClr val="tx1"/>
                </a:solidFill>
                <a:effectLst/>
                <a:latin typeface="+mn-lt"/>
                <a:ea typeface="+mn-ea"/>
                <a:cs typeface="+mn-cs"/>
              </a:rPr>
              <a:t> property like so:</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73096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insert an object into your database using the </a:t>
            </a:r>
            <a:r>
              <a:rPr lang="en-US" dirty="0" smtClean="0"/>
              <a:t>(context:)</a:t>
            </a:r>
            <a:r>
              <a:rPr lang="en-US" sz="1200" b="0" i="0" kern="1200" dirty="0" smtClean="0">
                <a:solidFill>
                  <a:schemeClr val="tx1"/>
                </a:solidFill>
                <a:effectLst/>
                <a:latin typeface="+mn-lt"/>
                <a:ea typeface="+mn-ea"/>
                <a:cs typeface="+mn-cs"/>
              </a:rPr>
              <a:t> initializer that is coded for you automatically by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Pass a managed object context to this initializer to create your object on that context. Let’s create an instance of our </a:t>
            </a:r>
            <a:r>
              <a:rPr lang="en-US" dirty="0" smtClean="0"/>
              <a:t>Person</a:t>
            </a:r>
            <a:r>
              <a:rPr lang="en-US" sz="1200" b="0" i="0" kern="1200" dirty="0" smtClean="0">
                <a:solidFill>
                  <a:schemeClr val="tx1"/>
                </a:solidFill>
                <a:effectLst/>
                <a:latin typeface="+mn-lt"/>
                <a:ea typeface="+mn-ea"/>
                <a:cs typeface="+mn-cs"/>
              </a:rPr>
              <a:t> object now and set the person’s </a:t>
            </a:r>
            <a:r>
              <a:rPr lang="en-US" dirty="0" err="1" smtClean="0"/>
              <a:t>firstName</a:t>
            </a:r>
            <a:r>
              <a:rPr lang="en-US" sz="1200" b="0" i="0" kern="1200" dirty="0" smtClean="0">
                <a:solidFill>
                  <a:schemeClr val="tx1"/>
                </a:solidFill>
                <a:effectLst/>
                <a:latin typeface="+mn-lt"/>
                <a:ea typeface="+mn-ea"/>
                <a:cs typeface="+mn-cs"/>
              </a:rPr>
              <a:t> and </a:t>
            </a:r>
            <a:r>
              <a:rPr lang="en-US" dirty="0" err="1" smtClean="0"/>
              <a:t>lastName</a:t>
            </a:r>
            <a:r>
              <a:rPr lang="en-US" sz="1200" b="0" i="0" kern="1200" dirty="0" smtClean="0">
                <a:solidFill>
                  <a:schemeClr val="tx1"/>
                </a:solidFill>
                <a:effectLst/>
                <a:latin typeface="+mn-lt"/>
                <a:ea typeface="+mn-ea"/>
                <a:cs typeface="+mn-cs"/>
              </a:rPr>
              <a:t> mandatory properties. If you attempt to save your data into the database without setting a value for all the object’s mandatory properties, your app will crash by default.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89089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let’s extend our </a:t>
            </a:r>
            <a:r>
              <a:rPr lang="en-US" dirty="0" smtClean="0"/>
              <a:t>Car</a:t>
            </a:r>
            <a:r>
              <a:rPr lang="en-US" sz="1200" b="0" i="0" kern="1200" dirty="0" smtClean="0">
                <a:solidFill>
                  <a:schemeClr val="tx1"/>
                </a:solidFill>
                <a:effectLst/>
                <a:latin typeface="+mn-lt"/>
                <a:ea typeface="+mn-ea"/>
                <a:cs typeface="+mn-cs"/>
              </a:rPr>
              <a:t> class so that we can configure an instance of it with a simple method instead of having to set all the properties one by one: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44053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we can create two cars for the current person: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72221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you are done with that, you can save your data into the database by calling your app delegate’s </a:t>
            </a:r>
            <a:r>
              <a:rPr lang="en-US" sz="1200" b="0" i="0" kern="1200" dirty="0" err="1" smtClean="0">
                <a:solidFill>
                  <a:schemeClr val="tx1"/>
                </a:solidFill>
                <a:effectLst/>
                <a:latin typeface="+mn-lt"/>
                <a:ea typeface="+mn-ea"/>
                <a:cs typeface="+mn-cs"/>
              </a:rPr>
              <a:t>saveContext</a:t>
            </a:r>
            <a:r>
              <a:rPr lang="en-US" sz="1200" b="0" i="0" kern="1200" dirty="0" smtClean="0">
                <a:solidFill>
                  <a:schemeClr val="tx1"/>
                </a:solidFill>
                <a:effectLst/>
                <a:latin typeface="+mn-lt"/>
                <a:ea typeface="+mn-ea"/>
                <a:cs typeface="+mn-cs"/>
              </a:rPr>
              <a:t>() function.</a:t>
            </a:r>
          </a:p>
          <a:p>
            <a:pPr fontAlgn="base"/>
            <a:r>
              <a:rPr lang="en-US" sz="1200" b="0" i="0" kern="1200" dirty="0" smtClean="0">
                <a:solidFill>
                  <a:schemeClr val="tx1"/>
                </a:solidFill>
                <a:effectLst/>
                <a:latin typeface="+mn-lt"/>
                <a:ea typeface="+mn-ea"/>
                <a:cs typeface="+mn-cs"/>
              </a:rPr>
              <a:t>By default, the </a:t>
            </a:r>
            <a:r>
              <a:rPr lang="en-US" dirty="0" err="1" smtClean="0"/>
              <a:t>saveContext</a:t>
            </a:r>
            <a:r>
              <a:rPr lang="en-US" dirty="0" smtClean="0"/>
              <a:t>()</a:t>
            </a:r>
            <a:r>
              <a:rPr lang="en-US" sz="1200" b="0" i="0" kern="1200" dirty="0" smtClean="0">
                <a:solidFill>
                  <a:schemeClr val="tx1"/>
                </a:solidFill>
                <a:effectLst/>
                <a:latin typeface="+mn-lt"/>
                <a:ea typeface="+mn-ea"/>
                <a:cs typeface="+mn-cs"/>
              </a:rPr>
              <a:t> function crashes your application if something goes wrong. I prefer not to do that and instead make this function throw an exception that I can catch later. So let’s change this function’s definition: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79761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you are done with that, you can save your data into the database by calling your app delegate’s </a:t>
            </a:r>
            <a:r>
              <a:rPr lang="en-US" sz="1200" b="0" i="0" kern="1200" dirty="0" err="1" smtClean="0">
                <a:solidFill>
                  <a:schemeClr val="tx1"/>
                </a:solidFill>
                <a:effectLst/>
                <a:latin typeface="+mn-lt"/>
                <a:ea typeface="+mn-ea"/>
                <a:cs typeface="+mn-cs"/>
              </a:rPr>
              <a:t>saveContext</a:t>
            </a:r>
            <a:r>
              <a:rPr lang="en-US" sz="1200" b="0" i="0" kern="1200" dirty="0" smtClean="0">
                <a:solidFill>
                  <a:schemeClr val="tx1"/>
                </a:solidFill>
                <a:effectLst/>
                <a:latin typeface="+mn-lt"/>
                <a:ea typeface="+mn-ea"/>
                <a:cs typeface="+mn-cs"/>
              </a:rPr>
              <a:t>() function.</a:t>
            </a:r>
          </a:p>
          <a:p>
            <a:pPr fontAlgn="base"/>
            <a:r>
              <a:rPr lang="en-US" sz="1200" b="0" i="0" kern="1200" dirty="0" smtClean="0">
                <a:solidFill>
                  <a:schemeClr val="tx1"/>
                </a:solidFill>
                <a:effectLst/>
                <a:latin typeface="+mn-lt"/>
                <a:ea typeface="+mn-ea"/>
                <a:cs typeface="+mn-cs"/>
              </a:rPr>
              <a:t>By default, the </a:t>
            </a:r>
            <a:r>
              <a:rPr lang="en-US" dirty="0" err="1" smtClean="0"/>
              <a:t>saveContext</a:t>
            </a:r>
            <a:r>
              <a:rPr lang="en-US" dirty="0" smtClean="0"/>
              <a:t>()</a:t>
            </a:r>
            <a:r>
              <a:rPr lang="en-US" sz="1200" b="0" i="0" kern="1200" dirty="0" smtClean="0">
                <a:solidFill>
                  <a:schemeClr val="tx1"/>
                </a:solidFill>
                <a:effectLst/>
                <a:latin typeface="+mn-lt"/>
                <a:ea typeface="+mn-ea"/>
                <a:cs typeface="+mn-cs"/>
              </a:rPr>
              <a:t> function crashes your application if something goes wrong. I prefer not to do that and instead make this function throw an exception that I can catch later. </a:t>
            </a:r>
            <a:r>
              <a:rPr lang="en-US" sz="1200" b="0" i="0" kern="1200" smtClean="0">
                <a:solidFill>
                  <a:schemeClr val="tx1"/>
                </a:solidFill>
                <a:effectLst/>
                <a:latin typeface="+mn-lt"/>
                <a:ea typeface="+mn-ea"/>
                <a:cs typeface="+mn-cs"/>
              </a:rPr>
              <a:t>So let’s change this function’s definition: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59526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Open writing data to the database</a:t>
            </a:r>
            <a:r>
              <a:rPr lang="en-US" sz="1200" b="0" i="0" kern="1200" baseline="0" dirty="0" smtClean="0">
                <a:solidFill>
                  <a:schemeClr val="tx1"/>
                </a:solidFill>
                <a:effectLst/>
                <a:latin typeface="+mn-lt"/>
                <a:ea typeface="+mn-ea"/>
                <a:cs typeface="+mn-cs"/>
              </a:rPr>
              <a:t> app and run </a:t>
            </a:r>
          </a:p>
          <a:p>
            <a:pPr fontAlgn="base"/>
            <a:r>
              <a:rPr lang="en-US" sz="1200" b="0" i="0" kern="1200" baseline="0" dirty="0" smtClean="0">
                <a:solidFill>
                  <a:schemeClr val="tx1"/>
                </a:solidFill>
                <a:effectLst/>
                <a:latin typeface="+mn-lt"/>
                <a:ea typeface="+mn-ea"/>
                <a:cs typeface="+mn-cs"/>
              </a:rPr>
              <a:t>OK now we’ve wrote the data, we’re going to need to read it </a:t>
            </a:r>
            <a:r>
              <a:rPr lang="en-US" sz="1200" b="0" i="0" kern="1200" baseline="0" dirty="0" err="1" smtClean="0">
                <a:solidFill>
                  <a:schemeClr val="tx1"/>
                </a:solidFill>
                <a:effectLst/>
                <a:latin typeface="+mn-lt"/>
                <a:ea typeface="+mn-ea"/>
                <a:cs typeface="+mn-cs"/>
              </a:rPr>
              <a:t>nw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40370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Call the </a:t>
            </a:r>
            <a:r>
              <a:rPr lang="en-US" sz="1200" b="0" i="0" kern="1200" dirty="0" err="1" smtClean="0">
                <a:solidFill>
                  <a:schemeClr val="tx1"/>
                </a:solidFill>
                <a:effectLst/>
                <a:latin typeface="+mn-lt"/>
                <a:ea typeface="+mn-ea"/>
                <a:cs typeface="+mn-cs"/>
              </a:rPr>
              <a:t>fetchRequest</a:t>
            </a:r>
            <a:r>
              <a:rPr lang="en-US" sz="1200" b="0" i="0" kern="1200" dirty="0" smtClean="0">
                <a:solidFill>
                  <a:schemeClr val="tx1"/>
                </a:solidFill>
                <a:effectLst/>
                <a:latin typeface="+mn-lt"/>
                <a:ea typeface="+mn-ea"/>
                <a:cs typeface="+mn-cs"/>
              </a:rPr>
              <a:t>() class method of your managed object (such as the Car object) to get an object of type </a:t>
            </a:r>
            <a:r>
              <a:rPr lang="en-US" sz="1200" b="0" i="0" kern="1200" dirty="0" err="1" smtClean="0">
                <a:solidFill>
                  <a:schemeClr val="tx1"/>
                </a:solidFill>
                <a:effectLst/>
                <a:latin typeface="+mn-lt"/>
                <a:ea typeface="+mn-ea"/>
                <a:cs typeface="+mn-cs"/>
              </a:rPr>
              <a:t>NSFetchRequest</a:t>
            </a:r>
            <a:r>
              <a:rPr lang="en-US" sz="1200" b="0" i="0" kern="1200" dirty="0" smtClean="0">
                <a:solidFill>
                  <a:schemeClr val="tx1"/>
                </a:solidFill>
                <a:effectLst/>
                <a:latin typeface="+mn-lt"/>
                <a:ea typeface="+mn-ea"/>
                <a:cs typeface="+mn-cs"/>
              </a:rPr>
              <a:t>&lt;</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&gt;, where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 is your class name such as Car.</a:t>
            </a:r>
          </a:p>
          <a:p>
            <a:pPr fontAlgn="base"/>
            <a:r>
              <a:rPr lang="en-US" sz="1200" b="0" i="0" kern="1200" dirty="0" smtClean="0">
                <a:solidFill>
                  <a:schemeClr val="tx1"/>
                </a:solidFill>
                <a:effectLst/>
                <a:latin typeface="+mn-lt"/>
                <a:ea typeface="+mn-ea"/>
                <a:cs typeface="+mn-cs"/>
              </a:rPr>
              <a:t>Once the fetch request is returned to you, configure it using some of the properties described </a:t>
            </a:r>
            <a:r>
              <a:rPr lang="en-US" sz="1200" b="0" i="0" kern="1200" dirty="0" err="1" smtClean="0">
                <a:solidFill>
                  <a:schemeClr val="tx1"/>
                </a:solidFill>
                <a:effectLst/>
                <a:latin typeface="+mn-lt"/>
                <a:ea typeface="+mn-ea"/>
                <a:cs typeface="+mn-cs"/>
              </a:rPr>
              <a:t>here:fetchLimit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IntThe</a:t>
            </a:r>
            <a:r>
              <a:rPr lang="en-US" sz="1200" b="0" i="0" kern="1200" dirty="0" smtClean="0">
                <a:solidFill>
                  <a:schemeClr val="tx1"/>
                </a:solidFill>
                <a:effectLst/>
                <a:latin typeface="+mn-lt"/>
                <a:ea typeface="+mn-ea"/>
                <a:cs typeface="+mn-cs"/>
              </a:rPr>
              <a:t> maximum number of instances of the current class to fetch as the result of the </a:t>
            </a:r>
            <a:r>
              <a:rPr lang="en-US" sz="1200" b="0" i="0" kern="1200" dirty="0" err="1" smtClean="0">
                <a:solidFill>
                  <a:schemeClr val="tx1"/>
                </a:solidFill>
                <a:effectLst/>
                <a:latin typeface="+mn-lt"/>
                <a:ea typeface="+mn-ea"/>
                <a:cs typeface="+mn-cs"/>
              </a:rPr>
              <a:t>search.relationshipKeyPathsForPrefetching</a:t>
            </a:r>
            <a:r>
              <a:rPr lang="en-US" sz="1200" b="0" i="0" kern="1200" dirty="0" smtClean="0">
                <a:solidFill>
                  <a:schemeClr val="tx1"/>
                </a:solidFill>
                <a:effectLst/>
                <a:latin typeface="+mn-lt"/>
                <a:ea typeface="+mn-ea"/>
                <a:cs typeface="+mn-cs"/>
              </a:rPr>
              <a:t>: [String]?An array of strings that denote the relationships of the current object whose results must also be fetched. For instance, our Person object has an optional one-to-many cars relationship. So if you want to find what cars this person owns (if any), as well as the person herself, insert the name of the cars relationship into this </a:t>
            </a:r>
            <a:r>
              <a:rPr lang="en-US" sz="1200" b="0" i="0" kern="1200" dirty="0" err="1" smtClean="0">
                <a:solidFill>
                  <a:schemeClr val="tx1"/>
                </a:solidFill>
                <a:effectLst/>
                <a:latin typeface="+mn-lt"/>
                <a:ea typeface="+mn-ea"/>
                <a:cs typeface="+mn-cs"/>
              </a:rPr>
              <a:t>array.propertiesToFetch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AnyObject</a:t>
            </a:r>
            <a:r>
              <a:rPr lang="en-US" sz="1200" b="0" i="0" kern="1200" dirty="0" smtClean="0">
                <a:solidFill>
                  <a:schemeClr val="tx1"/>
                </a:solidFill>
                <a:effectLst/>
                <a:latin typeface="+mn-lt"/>
                <a:ea typeface="+mn-ea"/>
                <a:cs typeface="+mn-cs"/>
              </a:rPr>
              <a:t>]?This is an array of the attribute names of the managed object whose values you want to pre-fetch. For instance, the </a:t>
            </a:r>
            <a:r>
              <a:rPr lang="en-US" sz="1200" b="0" i="0" kern="1200" dirty="0" err="1" smtClean="0">
                <a:solidFill>
                  <a:schemeClr val="tx1"/>
                </a:solidFill>
                <a:effectLst/>
                <a:latin typeface="+mn-lt"/>
                <a:ea typeface="+mn-ea"/>
                <a:cs typeface="+mn-cs"/>
              </a:rPr>
              <a:t>firstName</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lastName</a:t>
            </a:r>
            <a:r>
              <a:rPr lang="en-US" sz="1200" b="0" i="0" kern="1200" dirty="0" smtClean="0">
                <a:solidFill>
                  <a:schemeClr val="tx1"/>
                </a:solidFill>
                <a:effectLst/>
                <a:latin typeface="+mn-lt"/>
                <a:ea typeface="+mn-ea"/>
                <a:cs typeface="+mn-cs"/>
              </a:rPr>
              <a:t> properties of the Person object can be passed to this array to ensure that their values are pre-fetched for you.</a:t>
            </a:r>
          </a:p>
          <a:p>
            <a:pPr fontAlgn="base"/>
            <a:r>
              <a:rPr lang="en-US" sz="1200" b="0" i="0" kern="1200" dirty="0" smtClean="0">
                <a:solidFill>
                  <a:schemeClr val="tx1"/>
                </a:solidFill>
                <a:effectLst/>
                <a:latin typeface="+mn-lt"/>
                <a:ea typeface="+mn-ea"/>
                <a:cs typeface="+mn-cs"/>
              </a:rPr>
              <a:t>Once your fetch request is ready, execute it on your managed object context using its fetch(_:) function.</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355996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Let’s put the code that writes these instances to the database, into a function so that we can easily call it from another place: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05358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39215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then start by writing a function that can read only one </a:t>
            </a:r>
            <a:r>
              <a:rPr lang="en-US" dirty="0" smtClean="0"/>
              <a:t>Person</a:t>
            </a:r>
            <a:r>
              <a:rPr lang="en-US" sz="1200" b="0" i="0" kern="1200" dirty="0" smtClean="0">
                <a:solidFill>
                  <a:schemeClr val="tx1"/>
                </a:solidFill>
                <a:effectLst/>
                <a:latin typeface="+mn-lt"/>
                <a:ea typeface="+mn-ea"/>
                <a:cs typeface="+mn-cs"/>
              </a:rPr>
              <a:t> object back from the database if one exists: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99038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this function, assuming it is being written in your app delegate’s class where you have access to your managed object context, construct a fetch request on your </a:t>
            </a:r>
            <a:r>
              <a:rPr lang="en-US" dirty="0" smtClean="0"/>
              <a:t>Person</a:t>
            </a:r>
            <a:r>
              <a:rPr lang="en-US" sz="1200" b="0" i="0" kern="1200" dirty="0" smtClean="0">
                <a:solidFill>
                  <a:schemeClr val="tx1"/>
                </a:solidFill>
                <a:effectLst/>
                <a:latin typeface="+mn-lt"/>
                <a:ea typeface="+mn-ea"/>
                <a:cs typeface="+mn-cs"/>
              </a:rPr>
              <a:t> object like so: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78352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Tell Core Data that you want to pre-fetch the </a:t>
            </a:r>
            <a:r>
              <a:rPr lang="en-US" dirty="0" smtClean="0"/>
              <a:t>cars</a:t>
            </a:r>
            <a:r>
              <a:rPr lang="en-US" sz="1200" b="0" i="0" kern="1200" dirty="0" smtClean="0">
                <a:solidFill>
                  <a:schemeClr val="tx1"/>
                </a:solidFill>
                <a:effectLst/>
                <a:latin typeface="+mn-lt"/>
                <a:ea typeface="+mn-ea"/>
                <a:cs typeface="+mn-cs"/>
              </a:rPr>
              <a:t> relationship of the Person entity and that you want to fetch only one instance of the </a:t>
            </a:r>
            <a:r>
              <a:rPr lang="en-US" dirty="0" smtClean="0"/>
              <a:t>Person</a:t>
            </a:r>
            <a:r>
              <a:rPr lang="en-US" sz="1200" b="0" i="0" kern="1200" dirty="0" smtClean="0">
                <a:solidFill>
                  <a:schemeClr val="tx1"/>
                </a:solidFill>
                <a:effectLst/>
                <a:latin typeface="+mn-lt"/>
                <a:ea typeface="+mn-ea"/>
                <a:cs typeface="+mn-cs"/>
              </a:rPr>
              <a:t> object: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30804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call the fetch(_:) function of your managed object context to retrieve the results: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30122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are also going to check that we fetched only one Person instance from the database. Otherwise, we will throw a new exception, since our function is marked with throws: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609241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that we have both the </a:t>
            </a:r>
            <a:r>
              <a:rPr lang="en-US" dirty="0" err="1" smtClean="0"/>
              <a:t>writeData</a:t>
            </a:r>
            <a:r>
              <a:rPr lang="en-US" dirty="0" smtClean="0"/>
              <a:t>()</a:t>
            </a:r>
            <a:r>
              <a:rPr lang="en-US" sz="1200" b="0" i="0" kern="1200" dirty="0" smtClean="0">
                <a:solidFill>
                  <a:schemeClr val="tx1"/>
                </a:solidFill>
                <a:effectLst/>
                <a:latin typeface="+mn-lt"/>
                <a:ea typeface="+mn-ea"/>
                <a:cs typeface="+mn-cs"/>
              </a:rPr>
              <a:t> and the </a:t>
            </a:r>
            <a:r>
              <a:rPr lang="en-US" dirty="0" err="1" smtClean="0"/>
              <a:t>readData</a:t>
            </a:r>
            <a:r>
              <a:rPr lang="en-US" dirty="0" smtClean="0"/>
              <a:t>()</a:t>
            </a:r>
            <a:r>
              <a:rPr lang="en-US" sz="1200" b="0" i="0" kern="1200" dirty="0" smtClean="0">
                <a:solidFill>
                  <a:schemeClr val="tx1"/>
                </a:solidFill>
                <a:effectLst/>
                <a:latin typeface="+mn-lt"/>
                <a:ea typeface="+mn-ea"/>
                <a:cs typeface="+mn-cs"/>
              </a:rPr>
              <a:t> functions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278998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Open the </a:t>
            </a:r>
            <a:r>
              <a:rPr lang="en-US" sz="1200" b="0" i="1" kern="1200" dirty="0" err="1" smtClean="0">
                <a:solidFill>
                  <a:schemeClr val="tx1"/>
                </a:solidFill>
                <a:effectLst/>
                <a:latin typeface="+mn-lt"/>
                <a:ea typeface="+mn-ea"/>
                <a:cs typeface="+mn-cs"/>
              </a:rPr>
              <a:t>info.plist</a:t>
            </a:r>
            <a:r>
              <a:rPr lang="en-US" sz="1200" b="0" i="0" kern="1200" dirty="0" smtClean="0">
                <a:solidFill>
                  <a:schemeClr val="tx1"/>
                </a:solidFill>
                <a:effectLst/>
                <a:latin typeface="+mn-lt"/>
                <a:ea typeface="+mn-ea"/>
                <a:cs typeface="+mn-cs"/>
              </a:rPr>
              <a:t> file of your app. Create a new key/value pair in it, setting the key to </a:t>
            </a:r>
            <a:r>
              <a:rPr lang="en-US" dirty="0" err="1" smtClean="0"/>
              <a:t>NSSiriUsageDescription</a:t>
            </a:r>
            <a:r>
              <a:rPr lang="en-US" sz="1200" b="0" i="0" kern="1200" dirty="0" smtClean="0">
                <a:solidFill>
                  <a:schemeClr val="tx1"/>
                </a:solidFill>
                <a:effectLst/>
                <a:latin typeface="+mn-lt"/>
                <a:ea typeface="+mn-ea"/>
                <a:cs typeface="+mn-cs"/>
              </a:rPr>
              <a:t>. For the value, enter a brief text message that tells the user why you are attempting to integrate your app with Siri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212220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Import the </a:t>
            </a:r>
            <a:r>
              <a:rPr lang="en-US" dirty="0" smtClean="0"/>
              <a:t>Intents</a:t>
            </a:r>
            <a:r>
              <a:rPr lang="en-US" sz="1200" b="0" i="0" kern="1200" dirty="0" smtClean="0">
                <a:solidFill>
                  <a:schemeClr val="tx1"/>
                </a:solidFill>
                <a:effectLst/>
                <a:latin typeface="+mn-lt"/>
                <a:ea typeface="+mn-ea"/>
                <a:cs typeface="+mn-cs"/>
              </a:rPr>
              <a:t> framework into your source code and then call the       </a:t>
            </a:r>
          </a:p>
          <a:p>
            <a:r>
              <a:rPr lang="en-US" dirty="0" err="1" smtClean="0"/>
              <a:t>requestSiriAuthorization</a:t>
            </a:r>
            <a:r>
              <a:rPr lang="en-US" dirty="0" smtClean="0"/>
              <a:t>(_:)</a:t>
            </a:r>
            <a:r>
              <a:rPr lang="en-US" sz="1200" b="0" i="0" kern="1200" dirty="0" smtClean="0">
                <a:solidFill>
                  <a:schemeClr val="tx1"/>
                </a:solidFill>
                <a:effectLst/>
                <a:latin typeface="+mn-lt"/>
                <a:ea typeface="+mn-ea"/>
                <a:cs typeface="+mn-cs"/>
              </a:rPr>
              <a:t> class method of the </a:t>
            </a:r>
            <a:r>
              <a:rPr lang="en-US" dirty="0" err="1" smtClean="0"/>
              <a:t>INPreferences</a:t>
            </a:r>
            <a:r>
              <a:rPr lang="en-US" sz="1200" b="0" i="0" kern="1200" dirty="0" smtClean="0">
                <a:solidFill>
                  <a:schemeClr val="tx1"/>
                </a:solidFill>
                <a:effectLst/>
                <a:latin typeface="+mn-lt"/>
                <a:ea typeface="+mn-ea"/>
                <a:cs typeface="+mn-cs"/>
              </a:rPr>
              <a:t> class to request access to Siri:</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329956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 to the Files menu, select New and then Target, and then from the screen, under the Application Extension section, choose Intents Extension (</a:t>
            </a:r>
            <a:r>
              <a:rPr lang="en-US" sz="1200" b="0" i="0" u="none" strike="noStrike" kern="1200" dirty="0" smtClean="0">
                <a:solidFill>
                  <a:schemeClr val="tx1"/>
                </a:solidFill>
                <a:effectLst/>
                <a:latin typeface="+mn-lt"/>
                <a:ea typeface="+mn-ea"/>
                <a:cs typeface="+mn-cs"/>
                <a:hlinkClick r:id="rId3"/>
              </a:rPr>
              <a:t>Figure 2-5</a:t>
            </a:r>
            <a:r>
              <a:rPr lang="en-US" sz="1200" b="0" i="0" kern="1200" dirty="0" smtClean="0">
                <a:solidFill>
                  <a:schemeClr val="tx1"/>
                </a:solidFill>
                <a:effectLst/>
                <a:latin typeface="+mn-lt"/>
                <a:ea typeface="+mn-ea"/>
                <a:cs typeface="+mn-cs"/>
              </a:rPr>
              <a:t>) and click Next.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891114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Give the Intents extension a name “</a:t>
            </a:r>
            <a:r>
              <a:rPr lang="en-US" sz="1200" b="0" i="0" kern="1200" dirty="0" err="1" smtClean="0">
                <a:solidFill>
                  <a:schemeClr val="tx1"/>
                </a:solidFill>
                <a:effectLst/>
                <a:latin typeface="+mn-lt"/>
                <a:ea typeface="+mn-ea"/>
                <a:cs typeface="+mn-cs"/>
              </a:rPr>
              <a:t>IntentsExtension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Figure 2-6</a:t>
            </a:r>
            <a:r>
              <a:rPr lang="en-US" sz="1200" b="0" i="0" kern="1200" dirty="0" smtClean="0">
                <a:solidFill>
                  <a:schemeClr val="tx1"/>
                </a:solidFill>
                <a:effectLst/>
                <a:latin typeface="+mn-lt"/>
                <a:ea typeface="+mn-ea"/>
                <a:cs typeface="+mn-cs"/>
              </a:rPr>
              <a:t>), then press Finish to save and add it to the project. An Intents extension is your delegate through to Siri’s capabilities, and this extension is your window to your users, through Siri!</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92340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idea behind Core Data is that your data is organized and stored in the database through what are known as </a:t>
            </a:r>
            <a:r>
              <a:rPr lang="en-US" sz="1200" b="0" i="1" kern="1200" dirty="0" smtClean="0">
                <a:solidFill>
                  <a:schemeClr val="tx1"/>
                </a:solidFill>
                <a:effectLst/>
                <a:latin typeface="+mn-lt"/>
                <a:ea typeface="+mn-ea"/>
                <a:cs typeface="+mn-cs"/>
              </a:rPr>
              <a:t>schemes</a:t>
            </a:r>
            <a:r>
              <a:rPr lang="en-US" sz="1200" b="0" i="0" kern="1200" dirty="0" smtClean="0">
                <a:solidFill>
                  <a:schemeClr val="tx1"/>
                </a:solidFill>
                <a:effectLst/>
                <a:latin typeface="+mn-lt"/>
                <a:ea typeface="+mn-ea"/>
                <a:cs typeface="+mn-cs"/>
              </a:rPr>
              <a:t>. Schemes tell Core Data how your data is structured, and can be designed through a visual editor that’s part of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85618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your newly created Intents extension’s </a:t>
            </a:r>
            <a:r>
              <a:rPr lang="en-US" sz="1200" b="0" i="1" kern="1200" dirty="0" err="1" smtClean="0">
                <a:solidFill>
                  <a:schemeClr val="tx1"/>
                </a:solidFill>
                <a:effectLst/>
                <a:latin typeface="+mn-lt"/>
                <a:ea typeface="+mn-ea"/>
                <a:cs typeface="+mn-cs"/>
              </a:rPr>
              <a:t>info.plist</a:t>
            </a:r>
            <a:r>
              <a:rPr lang="en-US" sz="1200" b="0" i="0" kern="1200" dirty="0" smtClean="0">
                <a:solidFill>
                  <a:schemeClr val="tx1"/>
                </a:solidFill>
                <a:effectLst/>
                <a:latin typeface="+mn-lt"/>
                <a:ea typeface="+mn-ea"/>
                <a:cs typeface="+mn-cs"/>
              </a:rPr>
              <a:t> file, go to the </a:t>
            </a:r>
            <a:r>
              <a:rPr lang="en-US" sz="1200" b="0" i="0" kern="1200" dirty="0" err="1" smtClean="0">
                <a:solidFill>
                  <a:schemeClr val="tx1"/>
                </a:solidFill>
                <a:effectLst/>
                <a:latin typeface="+mn-lt"/>
                <a:ea typeface="+mn-ea"/>
                <a:cs typeface="+mn-cs"/>
              </a:rPr>
              <a:t>NSExtension</a:t>
            </a:r>
            <a:r>
              <a:rPr lang="en-US" sz="1200" b="0" i="0" kern="1200" dirty="0" smtClean="0">
                <a:solidFill>
                  <a:schemeClr val="tx1"/>
                </a:solidFill>
                <a:effectLst/>
                <a:latin typeface="+mn-lt"/>
                <a:ea typeface="+mn-ea"/>
                <a:cs typeface="+mn-cs"/>
              </a:rPr>
              <a:t> key, expand it down to </a:t>
            </a:r>
            <a:r>
              <a:rPr lang="en-US" sz="1200" b="0" i="0" kern="1200" dirty="0" err="1" smtClean="0">
                <a:solidFill>
                  <a:schemeClr val="tx1"/>
                </a:solidFill>
                <a:effectLst/>
                <a:latin typeface="+mn-lt"/>
                <a:ea typeface="+mn-ea"/>
                <a:cs typeface="+mn-cs"/>
              </a:rPr>
              <a:t>NSExtensionAttributes</a:t>
            </a:r>
            <a:r>
              <a:rPr lang="en-US" sz="1200" b="0" i="0" kern="1200" dirty="0" smtClean="0">
                <a:solidFill>
                  <a:schemeClr val="tx1"/>
                </a:solidFill>
                <a:effectLst/>
                <a:latin typeface="+mn-lt"/>
                <a:ea typeface="+mn-ea"/>
                <a:cs typeface="+mn-cs"/>
              </a:rPr>
              <a:t>, and further expand that down to </a:t>
            </a:r>
            <a:r>
              <a:rPr lang="en-US" sz="1200" b="0" i="0" kern="1200" dirty="0" err="1" smtClean="0">
                <a:solidFill>
                  <a:schemeClr val="tx1"/>
                </a:solidFill>
                <a:effectLst/>
                <a:latin typeface="+mn-lt"/>
                <a:ea typeface="+mn-ea"/>
                <a:cs typeface="+mn-cs"/>
              </a:rPr>
              <a:t>IntentsSupported</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IntentsRestrictedWhileLocked</a:t>
            </a:r>
            <a:r>
              <a:rPr lang="en-US" sz="1200" b="0" i="0" kern="1200" dirty="0" smtClean="0">
                <a:solidFill>
                  <a:schemeClr val="tx1"/>
                </a:solidFill>
                <a:effectLst/>
                <a:latin typeface="+mn-lt"/>
                <a:ea typeface="+mn-ea"/>
                <a:cs typeface="+mn-cs"/>
              </a:rPr>
              <a:t>. Under these two arrays of strings, you can list the name of the classes (such as </a:t>
            </a:r>
            <a:r>
              <a:rPr lang="en-US" sz="1200" b="0" i="0" kern="1200" dirty="0" err="1" smtClean="0">
                <a:solidFill>
                  <a:schemeClr val="tx1"/>
                </a:solidFill>
                <a:effectLst/>
                <a:latin typeface="+mn-lt"/>
                <a:ea typeface="+mn-ea"/>
                <a:cs typeface="+mn-cs"/>
              </a:rPr>
              <a:t>INSendPaymentIntent</a:t>
            </a:r>
            <a:r>
              <a:rPr lang="en-US" sz="1200" b="0" i="0" kern="1200" dirty="0" smtClean="0">
                <a:solidFill>
                  <a:schemeClr val="tx1"/>
                </a:solidFill>
                <a:effectLst/>
                <a:latin typeface="+mn-lt"/>
                <a:ea typeface="+mn-ea"/>
                <a:cs typeface="+mn-cs"/>
              </a:rPr>
              <a:t>) that your extension supports. Whatever you list under the </a:t>
            </a:r>
            <a:r>
              <a:rPr lang="en-US" sz="1200" b="0" i="0" kern="1200" dirty="0" err="1" smtClean="0">
                <a:solidFill>
                  <a:schemeClr val="tx1"/>
                </a:solidFill>
                <a:effectLst/>
                <a:latin typeface="+mn-lt"/>
                <a:ea typeface="+mn-ea"/>
                <a:cs typeface="+mn-cs"/>
              </a:rPr>
              <a:t>IntentsSupported</a:t>
            </a:r>
            <a:r>
              <a:rPr lang="en-US" sz="1200" b="0" i="0" kern="1200" dirty="0" smtClean="0">
                <a:solidFill>
                  <a:schemeClr val="tx1"/>
                </a:solidFill>
                <a:effectLst/>
                <a:latin typeface="+mn-lt"/>
                <a:ea typeface="+mn-ea"/>
                <a:cs typeface="+mn-cs"/>
              </a:rPr>
              <a:t> key will be a supported intent by your app, and whatever you list under </a:t>
            </a:r>
            <a:r>
              <a:rPr lang="en-US" sz="1200" b="0" i="0" kern="1200" dirty="0" err="1" smtClean="0">
                <a:solidFill>
                  <a:schemeClr val="tx1"/>
                </a:solidFill>
                <a:effectLst/>
                <a:latin typeface="+mn-lt"/>
                <a:ea typeface="+mn-ea"/>
                <a:cs typeface="+mn-cs"/>
              </a:rPr>
              <a:t>IntentsRestrictedWhileLocked</a:t>
            </a:r>
            <a:r>
              <a:rPr lang="en-US" sz="1200" b="0" i="0" kern="1200" dirty="0" smtClean="0">
                <a:solidFill>
                  <a:schemeClr val="tx1"/>
                </a:solidFill>
                <a:effectLst/>
                <a:latin typeface="+mn-lt"/>
                <a:ea typeface="+mn-ea"/>
                <a:cs typeface="+mn-cs"/>
              </a:rPr>
              <a:t> requires the user’s device to be locked before that intent can be resolved. You can use this latter functionality to create more secure intents, such as when you want the user to be able to send money to a friend or a family member.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dirty="0" err="1" smtClean="0"/>
              <a:t>INSendPaymentIntent</a:t>
            </a:r>
            <a:r>
              <a:rPr lang="en-US" sz="1200" b="0" i="0" kern="1200" dirty="0" smtClean="0">
                <a:solidFill>
                  <a:schemeClr val="tx1"/>
                </a:solidFill>
                <a:effectLst/>
                <a:latin typeface="+mn-lt"/>
                <a:ea typeface="+mn-ea"/>
                <a:cs typeface="+mn-cs"/>
              </a:rPr>
              <a:t> that we want to use requires the device to be locked for the sake of security, so you have to list it under </a:t>
            </a:r>
            <a:r>
              <a:rPr lang="en-US" dirty="0" err="1" smtClean="0"/>
              <a:t>IntentsSupported</a:t>
            </a:r>
            <a:r>
              <a:rPr lang="en-US" sz="1200" b="0" i="0" kern="1200" dirty="0" smtClean="0">
                <a:solidFill>
                  <a:schemeClr val="tx1"/>
                </a:solidFill>
                <a:effectLst/>
                <a:latin typeface="+mn-lt"/>
                <a:ea typeface="+mn-ea"/>
                <a:cs typeface="+mn-cs"/>
              </a:rPr>
              <a:t> to indicate that your app supports this intent. You also have to list it under </a:t>
            </a:r>
            <a:r>
              <a:rPr lang="en-US" dirty="0" err="1" smtClean="0"/>
              <a:t>IntentsRestrictedWhileLocked</a:t>
            </a:r>
            <a:r>
              <a:rPr lang="en-US" sz="1200" b="0" i="0" kern="1200" dirty="0" smtClean="0">
                <a:solidFill>
                  <a:schemeClr val="tx1"/>
                </a:solidFill>
                <a:effectLst/>
                <a:latin typeface="+mn-lt"/>
                <a:ea typeface="+mn-ea"/>
                <a:cs typeface="+mn-cs"/>
              </a:rPr>
              <a:t> to tell iOS that this intent requires the user’s device to be locked before the user can use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363378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want to handle a specific Siri intent and you want to be able to handle all its related delegate messages to and from Siri.</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739443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Subclass field, enter the class name of the intent that you wish to handle, such as </a:t>
            </a:r>
            <a:r>
              <a:rPr lang="en-US" dirty="0" err="1" smtClean="0"/>
              <a:t>INSendPaymentIntent</a:t>
            </a:r>
            <a:r>
              <a:rPr lang="en-US" sz="1200" b="0" i="0" kern="1200" dirty="0" smtClean="0">
                <a:solidFill>
                  <a:schemeClr val="tx1"/>
                </a:solidFill>
                <a:effectLst/>
                <a:latin typeface="+mn-lt"/>
                <a:ea typeface="+mn-ea"/>
                <a:cs typeface="+mn-cs"/>
              </a:rPr>
              <a:t>. Then enter the name of the class that you wish to create in your own project, such as </a:t>
            </a:r>
            <a:r>
              <a:rPr lang="en-US" dirty="0" err="1" smtClean="0"/>
              <a:t>SendPaymentHandler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Figure 2-8</a:t>
            </a:r>
            <a:r>
              <a:rPr lang="en-US" sz="1200" b="0" i="0" kern="1200" dirty="0" smtClean="0">
                <a:solidFill>
                  <a:schemeClr val="tx1"/>
                </a:solidFill>
                <a:effectLst/>
                <a:latin typeface="+mn-lt"/>
                <a:ea typeface="+mn-ea"/>
                <a:cs typeface="+mn-cs"/>
              </a:rPr>
              <a:t>). Proceed to the next screen to add it to your Intents extension target and save the file on disk.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464798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newly created file will be opened for you.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will complain that this file isn’t </a:t>
            </a:r>
            <a:r>
              <a:rPr lang="en-US" sz="1200" b="0" i="0" kern="1200" dirty="0" err="1" smtClean="0">
                <a:solidFill>
                  <a:schemeClr val="tx1"/>
                </a:solidFill>
                <a:effectLst/>
                <a:latin typeface="+mn-lt"/>
                <a:ea typeface="+mn-ea"/>
                <a:cs typeface="+mn-cs"/>
              </a:rPr>
              <a:t>compilable</a:t>
            </a:r>
            <a:r>
              <a:rPr lang="en-US" sz="1200" b="0" i="0" kern="1200" dirty="0" smtClean="0">
                <a:solidFill>
                  <a:schemeClr val="tx1"/>
                </a:solidFill>
                <a:effectLst/>
                <a:latin typeface="+mn-lt"/>
                <a:ea typeface="+mn-ea"/>
                <a:cs typeface="+mn-cs"/>
              </a:rPr>
              <a:t>, because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doesn’t import the </a:t>
            </a:r>
            <a:r>
              <a:rPr lang="en-US" dirty="0" smtClean="0"/>
              <a:t>Intents</a:t>
            </a:r>
            <a:r>
              <a:rPr lang="en-US" sz="1200" b="0" i="0" kern="1200" dirty="0" smtClean="0">
                <a:solidFill>
                  <a:schemeClr val="tx1"/>
                </a:solidFill>
                <a:effectLst/>
                <a:latin typeface="+mn-lt"/>
                <a:ea typeface="+mn-ea"/>
                <a:cs typeface="+mn-cs"/>
              </a:rPr>
              <a:t> framework by default, so help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by importing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995689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intent handler has to conform to a protocol named </a:t>
            </a:r>
            <a:r>
              <a:rPr lang="en-US" sz="1200" i="1" kern="1200" dirty="0" err="1" smtClean="0">
                <a:solidFill>
                  <a:schemeClr val="tx1"/>
                </a:solidFill>
                <a:effectLst/>
                <a:latin typeface="+mn-lt"/>
                <a:ea typeface="+mn-ea"/>
                <a:cs typeface="+mn-cs"/>
              </a:rPr>
              <a:t>X</a:t>
            </a:r>
            <a:r>
              <a:rPr lang="en-US" dirty="0" err="1" smtClean="0"/>
              <a:t>Handling</a:t>
            </a:r>
            <a:r>
              <a:rPr lang="en-US" sz="1200" b="0" i="0" kern="1200" dirty="0" smtClean="0">
                <a:solidFill>
                  <a:schemeClr val="tx1"/>
                </a:solidFill>
                <a:effectLst/>
                <a:latin typeface="+mn-lt"/>
                <a:ea typeface="+mn-ea"/>
                <a:cs typeface="+mn-cs"/>
              </a:rPr>
              <a:t>, where </a:t>
            </a:r>
            <a:r>
              <a:rPr lang="en-US" sz="120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the name of the intent class. If your intent handler is called </a:t>
            </a:r>
            <a:r>
              <a:rPr lang="en-US" dirty="0" err="1" smtClean="0"/>
              <a:t>INSendPaymentIntent</a:t>
            </a:r>
            <a:r>
              <a:rPr lang="en-US" sz="1200" b="0" i="0" kern="1200" dirty="0" smtClean="0">
                <a:solidFill>
                  <a:schemeClr val="tx1"/>
                </a:solidFill>
                <a:effectLst/>
                <a:latin typeface="+mn-lt"/>
                <a:ea typeface="+mn-ea"/>
                <a:cs typeface="+mn-cs"/>
              </a:rPr>
              <a:t>, for instance, your intent handler class must conform to the </a:t>
            </a:r>
            <a:r>
              <a:rPr lang="en-US" dirty="0" err="1" smtClean="0"/>
              <a:t>INSend</a:t>
            </a:r>
            <a:r>
              <a:rPr lang="en-US" dirty="0" err="1" smtClean="0">
                <a:effectLst/>
              </a:rPr>
              <a:t>Payment</a:t>
            </a:r>
            <a:r>
              <a:rPr lang="en-US" dirty="0" err="1" smtClean="0"/>
              <a:t>IntentHandling</a:t>
            </a:r>
            <a:r>
              <a:rPr lang="en-US" sz="1200" b="0" i="0" kern="1200" dirty="0" smtClean="0">
                <a:solidFill>
                  <a:schemeClr val="tx1"/>
                </a:solidFill>
                <a:effectLst/>
                <a:latin typeface="+mn-lt"/>
                <a:ea typeface="+mn-ea"/>
                <a:cs typeface="+mn-cs"/>
              </a:rPr>
              <a:t> protocol:</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368070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Open the </a:t>
            </a:r>
            <a:r>
              <a:rPr lang="en-US" sz="1200" b="0" i="1" kern="1200" dirty="0" err="1" smtClean="0">
                <a:solidFill>
                  <a:schemeClr val="tx1"/>
                </a:solidFill>
                <a:effectLst/>
                <a:latin typeface="+mn-lt"/>
                <a:ea typeface="+mn-ea"/>
                <a:cs typeface="+mn-cs"/>
              </a:rPr>
              <a:t>IntentHandler.swift</a:t>
            </a:r>
            <a:r>
              <a:rPr lang="en-US" sz="1200" b="0" i="0" kern="1200" dirty="0" smtClean="0">
                <a:solidFill>
                  <a:schemeClr val="tx1"/>
                </a:solidFill>
                <a:effectLst/>
                <a:latin typeface="+mn-lt"/>
                <a:ea typeface="+mn-ea"/>
                <a:cs typeface="+mn-cs"/>
              </a:rPr>
              <a:t> file that was already created for you when you created your Intents extension target. In the </a:t>
            </a:r>
            <a:r>
              <a:rPr lang="en-US" dirty="0" smtClean="0"/>
              <a:t>handle(for:)</a:t>
            </a:r>
            <a:r>
              <a:rPr lang="en-US" sz="1200" b="0" i="0" kern="1200" dirty="0" smtClean="0">
                <a:solidFill>
                  <a:schemeClr val="tx1"/>
                </a:solidFill>
                <a:effectLst/>
                <a:latin typeface="+mn-lt"/>
                <a:ea typeface="+mn-ea"/>
                <a:cs typeface="+mn-cs"/>
              </a:rPr>
              <a:t> method of </a:t>
            </a:r>
            <a:r>
              <a:rPr lang="en-US" dirty="0" err="1" smtClean="0"/>
              <a:t>INExtension</a:t>
            </a:r>
            <a:r>
              <a:rPr lang="en-US" sz="1200" b="0" i="0" kern="1200" dirty="0" smtClean="0">
                <a:solidFill>
                  <a:schemeClr val="tx1"/>
                </a:solidFill>
                <a:effectLst/>
                <a:latin typeface="+mn-lt"/>
                <a:ea typeface="+mn-ea"/>
                <a:cs typeface="+mn-cs"/>
              </a:rPr>
              <a:t>, return an instance of your newly created </a:t>
            </a:r>
            <a:r>
              <a:rPr lang="en-US" dirty="0" err="1" smtClean="0"/>
              <a:t>SendPaymentHandler</a:t>
            </a:r>
            <a:r>
              <a:rPr lang="en-US" sz="1200" b="0" i="0" kern="1200" dirty="0" smtClean="0">
                <a:solidFill>
                  <a:schemeClr val="tx1"/>
                </a:solidFill>
                <a:effectLst/>
                <a:latin typeface="+mn-lt"/>
                <a:ea typeface="+mn-ea"/>
                <a:cs typeface="+mn-cs"/>
              </a:rPr>
              <a:t> class whenever an intent of type </a:t>
            </a:r>
            <a:r>
              <a:rPr lang="en-US" dirty="0" err="1" smtClean="0"/>
              <a:t>INSendPaymentIntent</a:t>
            </a:r>
            <a:r>
              <a:rPr lang="en-US" sz="1200" b="0" i="0" kern="1200" dirty="0" smtClean="0">
                <a:solidFill>
                  <a:schemeClr val="tx1"/>
                </a:solidFill>
                <a:effectLst/>
                <a:latin typeface="+mn-lt"/>
                <a:ea typeface="+mn-ea"/>
                <a:cs typeface="+mn-cs"/>
              </a:rPr>
              <a:t> is about to be resolved: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942743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dialog will appear asking you the app to which you want to attach your intent. In this dialog, choose Siri (</a:t>
            </a:r>
            <a:r>
              <a:rPr lang="en-US" sz="1200" b="0" i="0" u="none" strike="noStrike" kern="1200" dirty="0" smtClean="0">
                <a:solidFill>
                  <a:schemeClr val="tx1"/>
                </a:solidFill>
                <a:effectLst/>
                <a:latin typeface="+mn-lt"/>
                <a:ea typeface="+mn-ea"/>
                <a:cs typeface="+mn-cs"/>
                <a:hlinkClick r:id="rId3"/>
              </a:rPr>
              <a:t>Figure 2-9</a:t>
            </a:r>
            <a:r>
              <a:rPr lang="en-US" sz="1200" b="0" i="0" kern="1200" dirty="0" smtClean="0">
                <a:solidFill>
                  <a:schemeClr val="tx1"/>
                </a:solidFill>
                <a:effectLst/>
                <a:latin typeface="+mn-lt"/>
                <a:ea typeface="+mn-ea"/>
                <a:cs typeface="+mn-cs"/>
              </a:rPr>
              <a:t>) and then press the Run button.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465278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This will then run Siri with your extension attached to it. Once Siri is up and running, say “Send 15 dollars to Anthony.” This will cause Siri to ask you to confirm that you want to make this payment using the app that we have been working on (</a:t>
            </a:r>
            <a:r>
              <a:rPr lang="en-US" sz="1200" b="0" i="0" u="none" strike="noStrike" kern="1200" dirty="0" smtClean="0">
                <a:solidFill>
                  <a:schemeClr val="tx1"/>
                </a:solidFill>
                <a:effectLst/>
                <a:latin typeface="+mn-lt"/>
                <a:ea typeface="+mn-ea"/>
                <a:cs typeface="+mn-cs"/>
                <a:hlinkClick r:id="rId3"/>
              </a:rPr>
              <a:t>Figure 2-10</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879604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this is the first time you are giving this permission, Siri will ask to access your app’s data with a dialog similar to </a:t>
            </a:r>
            <a:r>
              <a:rPr lang="en-US" sz="1200" b="0" i="0" u="none" strike="noStrike" kern="1200" dirty="0" smtClean="0">
                <a:solidFill>
                  <a:schemeClr val="tx1"/>
                </a:solidFill>
                <a:effectLst/>
                <a:latin typeface="+mn-lt"/>
                <a:ea typeface="+mn-ea"/>
                <a:cs typeface="+mn-cs"/>
                <a:hlinkClick r:id="rId3"/>
              </a:rPr>
              <a:t>Figure 2-11</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429316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Press the Siri Settings button that is provided to you (</a:t>
            </a:r>
            <a:r>
              <a:rPr lang="en-US" sz="1200" b="0" i="0" u="none" strike="noStrike" kern="1200" dirty="0" smtClean="0">
                <a:solidFill>
                  <a:schemeClr val="tx1"/>
                </a:solidFill>
                <a:effectLst/>
                <a:latin typeface="+mn-lt"/>
                <a:ea typeface="+mn-ea"/>
                <a:cs typeface="+mn-cs"/>
                <a:hlinkClick r:id="rId3"/>
              </a:rPr>
              <a:t>Figure 2-12</a:t>
            </a:r>
            <a:r>
              <a:rPr lang="en-US" sz="1200" b="0" i="0" kern="1200" dirty="0" smtClean="0">
                <a:solidFill>
                  <a:schemeClr val="tx1"/>
                </a:solidFill>
                <a:effectLst/>
                <a:latin typeface="+mn-lt"/>
                <a:ea typeface="+mn-ea"/>
                <a:cs typeface="+mn-cs"/>
              </a:rPr>
              <a:t>) and allow access.</a:t>
            </a:r>
          </a:p>
          <a:p>
            <a:r>
              <a:rPr lang="en-US" sz="1200" b="0" i="0" kern="1200" dirty="0" smtClean="0">
                <a:solidFill>
                  <a:schemeClr val="tx1"/>
                </a:solidFill>
                <a:effectLst/>
                <a:latin typeface="+mn-lt"/>
                <a:ea typeface="+mn-ea"/>
                <a:cs typeface="+mn-cs"/>
              </a:rPr>
              <a:t>Now if you go back to Siri and repeat this request, your extension will be run but will time out after a while, because we didn’t really implement any of the required callbacks in our shiny new </a:t>
            </a:r>
            <a:r>
              <a:rPr lang="en-US" dirty="0" err="1" smtClean="0"/>
              <a:t>SendPaymentHandler</a:t>
            </a:r>
            <a:r>
              <a:rPr lang="en-US" sz="1200" b="0" i="0" kern="1200" dirty="0" smtClean="0">
                <a:solidFill>
                  <a:schemeClr val="tx1"/>
                </a:solidFill>
                <a:effectLst/>
                <a:latin typeface="+mn-lt"/>
                <a:ea typeface="+mn-ea"/>
                <a:cs typeface="+mn-cs"/>
              </a:rPr>
              <a:t> class. You will learn how to do that in the upcoming recipes.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7052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create a project with Core Data already added to it, you should be able to see a file with the </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xcdatamodel</a:t>
            </a:r>
            <a:r>
              <a:rPr lang="en-US" sz="1200" b="0" i="0" kern="1200" dirty="0" smtClean="0">
                <a:solidFill>
                  <a:schemeClr val="tx1"/>
                </a:solidFill>
                <a:effectLst/>
                <a:latin typeface="+mn-lt"/>
                <a:ea typeface="+mn-ea"/>
                <a:cs typeface="+mn-cs"/>
              </a:rPr>
              <a:t> extension in your project.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883036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 intent delegate finds multiple entities that match what Siri asked you to operate on. For example, multiple people might match the name to which the user wants to send a payment, multiple activities might match the one the user asked to be paused, and so 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the ambiguity APIs that are provided in every </a:t>
            </a:r>
            <a:r>
              <a:rPr lang="en-US" sz="1200" i="1" kern="1200" dirty="0" err="1" smtClean="0">
                <a:solidFill>
                  <a:schemeClr val="tx1"/>
                </a:solidFill>
                <a:effectLst/>
                <a:latin typeface="+mn-lt"/>
                <a:ea typeface="+mn-ea"/>
                <a:cs typeface="+mn-cs"/>
              </a:rPr>
              <a:t>X</a:t>
            </a:r>
            <a:r>
              <a:rPr lang="en-US" dirty="0" err="1" smtClean="0"/>
              <a:t>Handling</a:t>
            </a:r>
            <a:r>
              <a:rPr lang="en-US" sz="1200" b="0" i="0" kern="1200" dirty="0" smtClean="0">
                <a:solidFill>
                  <a:schemeClr val="tx1"/>
                </a:solidFill>
                <a:effectLst/>
                <a:latin typeface="+mn-lt"/>
                <a:ea typeface="+mn-ea"/>
                <a:cs typeface="+mn-cs"/>
              </a:rPr>
              <a:t> protocol, where </a:t>
            </a:r>
            <a:r>
              <a:rPr lang="en-US" sz="120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the intent that you are working with. If you are working with sending payments from within your intents, you have to create a subclass of </a:t>
            </a:r>
            <a:r>
              <a:rPr lang="en-US" dirty="0" err="1" smtClean="0"/>
              <a:t>INSendPaymentIntent</a:t>
            </a:r>
            <a:r>
              <a:rPr lang="en-US" sz="1200" b="0" i="0" kern="1200" dirty="0" smtClean="0">
                <a:solidFill>
                  <a:schemeClr val="tx1"/>
                </a:solidFill>
                <a:effectLst/>
                <a:latin typeface="+mn-lt"/>
                <a:ea typeface="+mn-ea"/>
                <a:cs typeface="+mn-cs"/>
              </a:rPr>
              <a:t> and then implement the delegate methods in </a:t>
            </a:r>
            <a:r>
              <a:rPr lang="en-US" dirty="0" err="1" smtClean="0"/>
              <a:t>INSendPaymentIntentHandling</a:t>
            </a:r>
            <a:r>
              <a:rPr lang="en-US" sz="1200" b="0" i="0" kern="1200" dirty="0" smtClean="0">
                <a:solidFill>
                  <a:schemeClr val="tx1"/>
                </a:solidFill>
                <a:effectLst/>
                <a:latin typeface="+mn-lt"/>
                <a:ea typeface="+mn-ea"/>
                <a:cs typeface="+mn-cs"/>
              </a:rPr>
              <a:t>. One of these methods is </a:t>
            </a:r>
            <a:r>
              <a:rPr lang="en-US" dirty="0" err="1" smtClean="0"/>
              <a:t>resolvePayee</a:t>
            </a:r>
            <a:r>
              <a:rPr lang="en-US" dirty="0" smtClean="0"/>
              <a:t>(</a:t>
            </a:r>
            <a:r>
              <a:rPr lang="en-US" dirty="0" err="1" smtClean="0"/>
              <a:t>forSendPayment:with</a:t>
            </a:r>
            <a:r>
              <a:rPr lang="en-US" dirty="0" smtClean="0"/>
              <a:t>:)</a:t>
            </a:r>
            <a:r>
              <a:rPr lang="en-US" sz="1200" b="0" i="0" kern="1200" dirty="0" smtClean="0">
                <a:solidFill>
                  <a:schemeClr val="tx1"/>
                </a:solidFill>
                <a:effectLst/>
                <a:latin typeface="+mn-lt"/>
                <a:ea typeface="+mn-ea"/>
                <a:cs typeface="+mn-cs"/>
              </a:rPr>
              <a:t>, which gives you the payee who Siri believes to be the user specified along with a completion handler that you can call. The completion handler contains a value of type </a:t>
            </a:r>
            <a:r>
              <a:rPr lang="en-US" dirty="0" err="1" smtClean="0"/>
              <a:t>INPersonResolutionResult</a:t>
            </a:r>
            <a:r>
              <a:rPr lang="en-US" sz="1200" b="0" i="0" kern="1200" dirty="0" smtClean="0">
                <a:solidFill>
                  <a:schemeClr val="tx1"/>
                </a:solidFill>
                <a:effectLst/>
                <a:latin typeface="+mn-lt"/>
                <a:ea typeface="+mn-ea"/>
                <a:cs typeface="+mn-cs"/>
              </a:rPr>
              <a:t> that specifies whether: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599443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Let’s examine a case where the user says, “Send 15 dollars to Anthony” but has two contacts named Anthony:</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2037359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People that the user can pay should be of type </a:t>
            </a:r>
            <a:r>
              <a:rPr lang="en-US" dirty="0" err="1" smtClean="0"/>
              <a:t>INPerson</a:t>
            </a:r>
            <a:r>
              <a:rPr lang="en-US" sz="1200" b="0" i="0" kern="1200" dirty="0" smtClean="0">
                <a:solidFill>
                  <a:schemeClr val="tx1"/>
                </a:solidFill>
                <a:effectLst/>
                <a:latin typeface="+mn-lt"/>
                <a:ea typeface="+mn-ea"/>
                <a:cs typeface="+mn-cs"/>
              </a:rPr>
              <a:t>, so let’s define these two people in our app by creating a function that can create an instance of this class, accepting a first name, last name, and other pertinent information, including the telephone number (which is necessary for payment processing purposes):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523925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then proceed to create these two person instances and designate one of them as the default person to whom all payments are made: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103748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we need to start implementing the </a:t>
            </a:r>
            <a:r>
              <a:rPr lang="en-US" sz="1200" b="0" i="0" kern="1200" dirty="0" err="1" smtClean="0">
                <a:solidFill>
                  <a:schemeClr val="tx1"/>
                </a:solidFill>
                <a:effectLst/>
                <a:latin typeface="+mn-lt"/>
                <a:ea typeface="+mn-ea"/>
                <a:cs typeface="+mn-cs"/>
              </a:rPr>
              <a:t>resolvePayee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forSendPayment:with</a:t>
            </a:r>
            <a:r>
              <a:rPr lang="en-US" sz="1200" b="0" i="0" kern="1200" dirty="0" smtClean="0">
                <a:solidFill>
                  <a:schemeClr val="tx1"/>
                </a:solidFill>
                <a:effectLst/>
                <a:latin typeface="+mn-lt"/>
                <a:ea typeface="+mn-ea"/>
                <a:cs typeface="+mn-cs"/>
              </a:rPr>
              <a:t>:) function of our payment delegate. In here, we first look at the payee that Siri has interpreted as the intended recipient of the payment, and then attempt to find this payee in the list of people that our app supports sending money to. If we find such a person, we proceed. If we find more than one person with the given name, we ask Siri to resolve the problem. Siri does this by running a procedure called a </a:t>
            </a:r>
            <a:r>
              <a:rPr lang="en-US" sz="1200" b="0" i="1" kern="1200" dirty="0" smtClean="0">
                <a:solidFill>
                  <a:schemeClr val="tx1"/>
                </a:solidFill>
                <a:effectLst/>
                <a:latin typeface="+mn-lt"/>
                <a:ea typeface="+mn-ea"/>
                <a:cs typeface="+mn-cs"/>
              </a:rPr>
              <a:t>disambiguation</a:t>
            </a:r>
            <a:r>
              <a:rPr lang="en-US" sz="1200" b="0" i="0" kern="1200" dirty="0" smtClean="0">
                <a:solidFill>
                  <a:schemeClr val="tx1"/>
                </a:solidFill>
                <a:effectLst/>
                <a:latin typeface="+mn-lt"/>
                <a:ea typeface="+mn-ea"/>
                <a:cs typeface="+mn-cs"/>
              </a:rPr>
              <a:t>. Siri shows the user a dialog containing all the possible payees, prompts the user to choose the intended recipient of the payment, and then calls a completion handler to carry out the operation.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Finally, if we don’t find any person with the given name, we provide the default person that we have defined just a few seconds ago, and ask the user to confirm whether she wants to send the payment to this user:</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smtClean="0"/>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128865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let’s define the list of currencies that we support: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20768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then define our minimum and maximum payment values: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991830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user makes a request to send money, we can then check whether she has specified a valid currency value and amount. If not, we will provide our default currency and amount and ask the user to confirm them:</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418750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then find the given currency code in the array of our supported currencies: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389646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Depending on whether we could find this currency code, we decide how to call the completion handler:</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2139407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visual editor of your scheme, press the Add Entity button at the bottom of the screen. This will create a new entity for you called </a:t>
            </a:r>
            <a:r>
              <a:rPr lang="en-US" dirty="0" smtClean="0"/>
              <a:t>Entity</a:t>
            </a:r>
            <a:r>
              <a:rPr lang="en-US" sz="1200" b="0" i="0" kern="1200" dirty="0" smtClean="0">
                <a:solidFill>
                  <a:schemeClr val="tx1"/>
                </a:solidFill>
                <a:effectLst/>
                <a:latin typeface="+mn-lt"/>
                <a:ea typeface="+mn-ea"/>
                <a:cs typeface="+mn-cs"/>
              </a:rPr>
              <a:t>. From the data model inspector on the </a:t>
            </a:r>
            <a:r>
              <a:rPr lang="en-US" sz="1200" b="0" i="0" kern="1200" dirty="0" err="1" smtClean="0">
                <a:solidFill>
                  <a:schemeClr val="tx1"/>
                </a:solidFill>
                <a:effectLst/>
                <a:latin typeface="+mn-lt"/>
                <a:ea typeface="+mn-ea"/>
                <a:cs typeface="+mn-cs"/>
              </a:rPr>
              <a:t>righthand</a:t>
            </a:r>
            <a:r>
              <a:rPr lang="en-US" sz="1200" b="0" i="0" kern="1200" dirty="0" smtClean="0">
                <a:solidFill>
                  <a:schemeClr val="tx1"/>
                </a:solidFill>
                <a:effectLst/>
                <a:latin typeface="+mn-lt"/>
                <a:ea typeface="+mn-ea"/>
                <a:cs typeface="+mn-cs"/>
              </a:rPr>
              <a:t> side of </a:t>
            </a:r>
            <a:r>
              <a:rPr lang="en-US" sz="1200" b="0" i="0" kern="1200" dirty="0" err="1" smtClean="0">
                <a:solidFill>
                  <a:schemeClr val="tx1"/>
                </a:solidFill>
                <a:effectLst/>
                <a:latin typeface="+mn-lt"/>
                <a:ea typeface="+mn-ea"/>
                <a:cs typeface="+mn-cs"/>
              </a:rPr>
              <a:t>Xcode</a:t>
            </a:r>
            <a:r>
              <a:rPr lang="en-US" sz="1200" b="0" i="0" kern="1200" dirty="0" smtClean="0">
                <a:solidFill>
                  <a:schemeClr val="tx1"/>
                </a:solidFill>
                <a:effectLst/>
                <a:latin typeface="+mn-lt"/>
                <a:ea typeface="+mn-ea"/>
                <a:cs typeface="+mn-cs"/>
              </a:rPr>
              <a:t>, change this name from </a:t>
            </a:r>
            <a:r>
              <a:rPr lang="en-US" dirty="0" smtClean="0"/>
              <a:t>Entity</a:t>
            </a:r>
            <a:r>
              <a:rPr lang="en-US" sz="1200" b="0" i="0" kern="1200" dirty="0" smtClean="0">
                <a:solidFill>
                  <a:schemeClr val="tx1"/>
                </a:solidFill>
                <a:effectLst/>
                <a:latin typeface="+mn-lt"/>
                <a:ea typeface="+mn-ea"/>
                <a:cs typeface="+mn-cs"/>
              </a:rPr>
              <a:t> to </a:t>
            </a:r>
            <a:r>
              <a:rPr lang="en-US" dirty="0" smtClean="0"/>
              <a:t>Car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Figure 4-3</a:t>
            </a:r>
            <a:r>
              <a:rPr lang="en-US" sz="1200" b="0" i="0" kern="1200" dirty="0" smtClean="0">
                <a:solidFill>
                  <a:schemeClr val="tx1"/>
                </a:solidFill>
                <a:effectLst/>
                <a:latin typeface="+mn-lt"/>
                <a:ea typeface="+mn-ea"/>
                <a:cs typeface="+mn-cs"/>
              </a:rPr>
              <a:t>). The data model inspector allows you to change many aspects of your entities and their columns.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516863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also have to handle the </a:t>
            </a:r>
            <a:r>
              <a:rPr lang="en-US" sz="1200" b="0" i="0" kern="1200" dirty="0" err="1" smtClean="0">
                <a:solidFill>
                  <a:schemeClr val="tx1"/>
                </a:solidFill>
                <a:effectLst/>
                <a:latin typeface="+mn-lt"/>
                <a:ea typeface="+mn-ea"/>
                <a:cs typeface="+mn-cs"/>
              </a:rPr>
              <a:t>resolveNote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forSendPayment:with</a:t>
            </a:r>
            <a:r>
              <a:rPr lang="en-US" sz="1200" b="0" i="0" kern="1200" dirty="0" smtClean="0">
                <a:solidFill>
                  <a:schemeClr val="tx1"/>
                </a:solidFill>
                <a:effectLst/>
                <a:latin typeface="+mn-lt"/>
                <a:ea typeface="+mn-ea"/>
                <a:cs typeface="+mn-cs"/>
              </a:rPr>
              <a:t>) method of </a:t>
            </a:r>
            <a:r>
              <a:rPr lang="en-US" sz="1200" b="0" i="0" kern="1200" dirty="0" err="1" smtClean="0">
                <a:solidFill>
                  <a:schemeClr val="tx1"/>
                </a:solidFill>
                <a:effectLst/>
                <a:latin typeface="+mn-lt"/>
                <a:ea typeface="+mn-ea"/>
                <a:cs typeface="+mn-cs"/>
              </a:rPr>
              <a:t>INSendPaymentIntentHandling</a:t>
            </a:r>
            <a:r>
              <a:rPr lang="en-US" sz="1200" b="0" i="0" kern="1200" dirty="0" smtClean="0">
                <a:solidFill>
                  <a:schemeClr val="tx1"/>
                </a:solidFill>
                <a:effectLst/>
                <a:latin typeface="+mn-lt"/>
                <a:ea typeface="+mn-ea"/>
                <a:cs typeface="+mn-cs"/>
              </a:rPr>
              <a:t>. This lets the user who is making the payment attach a note of type String to be sent alongside the payment to the recipient. Here you also have the chance to either accept that note or resolve any ambiguity in it. In this example, we simply override any given note with a constant string for the sake of simplicity, but you get the idea!</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555748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After the user confirms that she would like to use </a:t>
            </a:r>
            <a:r>
              <a:rPr lang="en-US" sz="1200" b="0" i="0" kern="1200" dirty="0" err="1" smtClean="0">
                <a:solidFill>
                  <a:schemeClr val="tx1"/>
                </a:solidFill>
                <a:effectLst/>
                <a:latin typeface="+mn-lt"/>
                <a:ea typeface="+mn-ea"/>
                <a:cs typeface="+mn-cs"/>
              </a:rPr>
              <a:t>SiriApp</a:t>
            </a:r>
            <a:r>
              <a:rPr lang="en-US" sz="1200" b="0" i="0" kern="1200" dirty="0" smtClean="0">
                <a:solidFill>
                  <a:schemeClr val="tx1"/>
                </a:solidFill>
                <a:effectLst/>
                <a:latin typeface="+mn-lt"/>
                <a:ea typeface="+mn-ea"/>
                <a:cs typeface="+mn-cs"/>
              </a:rPr>
              <a:t>, Siri will ask the user to clarify the intended recipient, since there are two instances of Anthony in our app (</a:t>
            </a:r>
            <a:r>
              <a:rPr lang="en-US" sz="1200" b="0" i="0" u="none" strike="noStrike" kern="1200" dirty="0" smtClean="0">
                <a:solidFill>
                  <a:schemeClr val="tx1"/>
                </a:solidFill>
                <a:effectLst/>
                <a:latin typeface="+mn-lt"/>
                <a:ea typeface="+mn-ea"/>
                <a:cs typeface="+mn-cs"/>
                <a:hlinkClick r:id="rId3"/>
              </a:rPr>
              <a:t>Figure 2-14</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Then we will resolve the payment amount. Because $15 is in our acceptable range, Siri will proceed to call our delegate’s confirm(</a:t>
            </a:r>
            <a:r>
              <a:rPr lang="en-US" sz="1200" kern="1200" dirty="0" err="1" smtClean="0">
                <a:solidFill>
                  <a:schemeClr val="tx1"/>
                </a:solidFill>
                <a:effectLst/>
                <a:latin typeface="+mn-lt"/>
                <a:ea typeface="+mn-ea"/>
                <a:cs typeface="+mn-cs"/>
              </a:rPr>
              <a:t>sendPayment:completion</a:t>
            </a:r>
            <a:r>
              <a:rPr lang="en-US" sz="1200" kern="1200" dirty="0" smtClean="0">
                <a:solidFill>
                  <a:schemeClr val="tx1"/>
                </a:solidFill>
                <a:effectLst/>
                <a:latin typeface="+mn-lt"/>
                <a:ea typeface="+mn-ea"/>
                <a:cs typeface="+mn-cs"/>
              </a:rPr>
              <a:t>:) method, which we have not yet implemented.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62364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now if the user asks Siri to “Send 15 dollars to Anthony,” she will first see the dialog shown in </a:t>
            </a:r>
            <a:r>
              <a:rPr lang="en-US" sz="1200" b="0" i="0" u="none" strike="noStrike" kern="1200" dirty="0" smtClean="0">
                <a:solidFill>
                  <a:schemeClr val="tx1"/>
                </a:solidFill>
                <a:effectLst/>
                <a:latin typeface="+mn-lt"/>
                <a:ea typeface="+mn-ea"/>
                <a:cs typeface="+mn-cs"/>
                <a:hlinkClick r:id="rId3"/>
              </a:rPr>
              <a:t>Figure 2-13</a:t>
            </a:r>
            <a:r>
              <a:rPr lang="en-US" sz="1200" b="0" i="0" kern="1200" dirty="0" smtClean="0">
                <a:solidFill>
                  <a:schemeClr val="tx1"/>
                </a:solidFill>
                <a:effectLst/>
                <a:latin typeface="+mn-lt"/>
                <a:ea typeface="+mn-ea"/>
                <a:cs typeface="+mn-cs"/>
              </a:rPr>
              <a:t>, asking for confirmation of whether she would like to use </a:t>
            </a:r>
            <a:r>
              <a:rPr lang="en-US" sz="1200" b="0" i="0" kern="1200" dirty="0" err="1" smtClean="0">
                <a:solidFill>
                  <a:schemeClr val="tx1"/>
                </a:solidFill>
                <a:effectLst/>
                <a:latin typeface="+mn-lt"/>
                <a:ea typeface="+mn-ea"/>
                <a:cs typeface="+mn-cs"/>
              </a:rPr>
              <a:t>SiriApp</a:t>
            </a:r>
            <a:r>
              <a:rPr lang="en-US" sz="1200" b="0" i="0" kern="1200" smtClean="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109077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have resolved all ambiguities regarding a Siri intent that you are handling and have also confirmed that the intent can in fact go through successfully. Now you have to actually see the process through and handle the intent.</a:t>
            </a:r>
          </a:p>
          <a:p>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Implement the handle(_:completion:) method of your </a:t>
            </a:r>
            <a:r>
              <a:rPr lang="en-US" sz="1200" i="1" kern="1200" dirty="0" err="1" smtClean="0">
                <a:solidFill>
                  <a:schemeClr val="tx1"/>
                </a:solidFill>
                <a:effectLst/>
                <a:latin typeface="+mn-lt"/>
                <a:ea typeface="+mn-ea"/>
                <a:cs typeface="+mn-cs"/>
              </a:rPr>
              <a:t>X</a:t>
            </a:r>
            <a:r>
              <a:rPr lang="en-US" sz="1200" kern="1200" dirty="0" err="1" smtClean="0">
                <a:solidFill>
                  <a:schemeClr val="tx1"/>
                </a:solidFill>
                <a:effectLst/>
                <a:latin typeface="+mn-lt"/>
                <a:ea typeface="+mn-ea"/>
                <a:cs typeface="+mn-cs"/>
              </a:rPr>
              <a:t>Handling</a:t>
            </a:r>
            <a:r>
              <a:rPr lang="en-US" sz="1200" kern="1200" dirty="0" smtClean="0">
                <a:solidFill>
                  <a:schemeClr val="tx1"/>
                </a:solidFill>
                <a:effectLst/>
                <a:latin typeface="+mn-lt"/>
                <a:ea typeface="+mn-ea"/>
                <a:cs typeface="+mn-cs"/>
              </a:rPr>
              <a:t> protocol, where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is the name of the intent you are handling, such as </a:t>
            </a:r>
            <a:r>
              <a:rPr lang="en-US" sz="1200" kern="1200" dirty="0" err="1" smtClean="0">
                <a:solidFill>
                  <a:schemeClr val="tx1"/>
                </a:solidFill>
                <a:effectLst/>
                <a:latin typeface="+mn-lt"/>
                <a:ea typeface="+mn-ea"/>
                <a:cs typeface="+mn-cs"/>
              </a:rPr>
              <a:t>INSendPaymentIntentHandling</a:t>
            </a:r>
            <a:r>
              <a:rPr lang="en-US" sz="1200" kern="1200" dirty="0" smtClean="0">
                <a:solidFill>
                  <a:schemeClr val="tx1"/>
                </a:solidFill>
                <a:effectLst/>
                <a:latin typeface="+mn-lt"/>
                <a:ea typeface="+mn-ea"/>
                <a:cs typeface="+mn-cs"/>
              </a:rPr>
              <a:t>.</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Let’s now have a look at an example based on what we learned in </a:t>
            </a:r>
            <a:r>
              <a:rPr lang="en-US" sz="1200" b="0" i="0" u="none" strike="noStrike" kern="1200" dirty="0" smtClean="0">
                <a:solidFill>
                  <a:schemeClr val="tx1"/>
                </a:solidFill>
                <a:effectLst/>
                <a:latin typeface="+mn-lt"/>
                <a:ea typeface="+mn-ea"/>
                <a:cs typeface="+mn-cs"/>
                <a:hlinkClick r:id="rId3"/>
              </a:rPr>
              <a:t>Recipe 2.4</a:t>
            </a:r>
            <a:r>
              <a:rPr lang="en-US" sz="1200" b="0" i="0" kern="1200" dirty="0" smtClean="0">
                <a:solidFill>
                  <a:schemeClr val="tx1"/>
                </a:solidFill>
                <a:effectLst/>
                <a:latin typeface="+mn-lt"/>
                <a:ea typeface="+mn-ea"/>
                <a:cs typeface="+mn-cs"/>
              </a:rPr>
              <a:t>. We will have a local function that can report our codes to the completion handler:</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462564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Then we extract the amount that has to be transferred and ensure that it is present:</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235418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Last but not least, we will make the payment and then report either </a:t>
            </a:r>
            <a:r>
              <a:rPr lang="en-US" dirty="0" smtClean="0"/>
              <a:t>.success</a:t>
            </a:r>
            <a:r>
              <a:rPr lang="en-US" sz="1200" b="0" i="0" kern="1200" dirty="0" smtClean="0">
                <a:solidFill>
                  <a:schemeClr val="tx1"/>
                </a:solidFill>
                <a:effectLst/>
                <a:latin typeface="+mn-lt"/>
                <a:ea typeface="+mn-ea"/>
                <a:cs typeface="+mn-cs"/>
              </a:rPr>
              <a:t> or </a:t>
            </a:r>
            <a:r>
              <a:rPr lang="en-US" dirty="0" smtClean="0"/>
              <a:t>.failure</a:t>
            </a:r>
            <a:r>
              <a:rPr lang="en-US" sz="1200" b="0" i="0" kern="1200" dirty="0" smtClean="0">
                <a:solidFill>
                  <a:schemeClr val="tx1"/>
                </a:solidFill>
                <a:effectLst/>
                <a:latin typeface="+mn-lt"/>
                <a:ea typeface="+mn-ea"/>
                <a:cs typeface="+mn-cs"/>
              </a:rPr>
              <a:t> to the user: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1458727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1450572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Under the Attributes section of the editor on top, press the little + button to create a new attribute, name this new attribute </a:t>
            </a:r>
            <a:r>
              <a:rPr lang="en-US" dirty="0" smtClean="0"/>
              <a:t>maker</a:t>
            </a:r>
            <a:r>
              <a:rPr lang="en-US" sz="1200" b="0" i="0" kern="1200" dirty="0" smtClean="0">
                <a:solidFill>
                  <a:schemeClr val="tx1"/>
                </a:solidFill>
                <a:effectLst/>
                <a:latin typeface="+mn-lt"/>
                <a:ea typeface="+mn-ea"/>
                <a:cs typeface="+mn-cs"/>
              </a:rPr>
              <a:t>, and change its type to </a:t>
            </a:r>
            <a:r>
              <a:rPr lang="en-US" dirty="0" smtClean="0"/>
              <a:t>String</a:t>
            </a:r>
            <a:r>
              <a:rPr lang="en-US" sz="1200" b="0" i="0" kern="1200" dirty="0" smtClean="0">
                <a:solidFill>
                  <a:schemeClr val="tx1"/>
                </a:solidFill>
                <a:effectLst/>
                <a:latin typeface="+mn-lt"/>
                <a:ea typeface="+mn-ea"/>
                <a:cs typeface="+mn-cs"/>
              </a:rPr>
              <a:t>. Also, on the data model inspector on the right side, uncheck the Optional box so that the maker of the car becomes a mandatory attribute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093471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the same thing that you did with the </a:t>
            </a:r>
            <a:r>
              <a:rPr lang="en-US" dirty="0" smtClean="0"/>
              <a:t>maker</a:t>
            </a:r>
            <a:r>
              <a:rPr lang="en-US" sz="1200" b="0" i="0" kern="1200" dirty="0" smtClean="0">
                <a:solidFill>
                  <a:schemeClr val="tx1"/>
                </a:solidFill>
                <a:effectLst/>
                <a:latin typeface="+mn-lt"/>
                <a:ea typeface="+mn-ea"/>
                <a:cs typeface="+mn-cs"/>
              </a:rPr>
              <a:t> attribute and create another mandatory attribute of type </a:t>
            </a:r>
            <a:r>
              <a:rPr lang="en-US" dirty="0" smtClean="0"/>
              <a:t>String</a:t>
            </a:r>
            <a:r>
              <a:rPr lang="en-US" sz="1200" b="0" i="0" kern="1200" dirty="0" smtClean="0">
                <a:solidFill>
                  <a:schemeClr val="tx1"/>
                </a:solidFill>
                <a:effectLst/>
                <a:latin typeface="+mn-lt"/>
                <a:ea typeface="+mn-ea"/>
                <a:cs typeface="+mn-cs"/>
              </a:rPr>
              <a:t>, called </a:t>
            </a:r>
            <a:r>
              <a:rPr lang="en-US" dirty="0" smtClean="0"/>
              <a:t>model</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68607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another entity now, call it </a:t>
            </a:r>
            <a:r>
              <a:rPr lang="en-US" dirty="0" smtClean="0"/>
              <a:t>Person</a:t>
            </a:r>
            <a:r>
              <a:rPr lang="en-US" sz="1200" b="0" i="0" kern="1200" dirty="0" smtClean="0">
                <a:solidFill>
                  <a:schemeClr val="tx1"/>
                </a:solidFill>
                <a:effectLst/>
                <a:latin typeface="+mn-lt"/>
                <a:ea typeface="+mn-ea"/>
                <a:cs typeface="+mn-cs"/>
              </a:rPr>
              <a:t>, and add two new mandatory attributes of type </a:t>
            </a:r>
            <a:r>
              <a:rPr lang="en-US" dirty="0" smtClean="0"/>
              <a:t>String</a:t>
            </a:r>
            <a:r>
              <a:rPr lang="en-US" sz="1200" b="0" i="0" kern="1200" dirty="0" smtClean="0">
                <a:solidFill>
                  <a:schemeClr val="tx1"/>
                </a:solidFill>
                <a:effectLst/>
                <a:latin typeface="+mn-lt"/>
                <a:ea typeface="+mn-ea"/>
                <a:cs typeface="+mn-cs"/>
              </a:rPr>
              <a:t> called </a:t>
            </a:r>
            <a:r>
              <a:rPr lang="en-US" dirty="0" err="1" smtClean="0"/>
              <a:t>firstName</a:t>
            </a:r>
            <a:r>
              <a:rPr lang="en-US" sz="1200" b="0" i="0" kern="1200" dirty="0" smtClean="0">
                <a:solidFill>
                  <a:schemeClr val="tx1"/>
                </a:solidFill>
                <a:effectLst/>
                <a:latin typeface="+mn-lt"/>
                <a:ea typeface="+mn-ea"/>
                <a:cs typeface="+mn-cs"/>
              </a:rPr>
              <a:t> and </a:t>
            </a:r>
            <a:r>
              <a:rPr lang="en-US" dirty="0" err="1" smtClean="0"/>
              <a:t>lastName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557247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real life, a person can have multiple cars, although a car generally has one owner. This ownership status can be defined as a relationship between the two entities. Start by opening the </a:t>
            </a:r>
            <a:r>
              <a:rPr lang="en-US" dirty="0" smtClean="0"/>
              <a:t>Car</a:t>
            </a:r>
            <a:r>
              <a:rPr lang="en-US" sz="1200" b="0" i="0" kern="1200" dirty="0" smtClean="0">
                <a:solidFill>
                  <a:schemeClr val="tx1"/>
                </a:solidFill>
                <a:effectLst/>
                <a:latin typeface="+mn-lt"/>
                <a:ea typeface="+mn-ea"/>
                <a:cs typeface="+mn-cs"/>
              </a:rPr>
              <a:t> entity. Under the Relationships section of the editor, press the + button and name the new relationship </a:t>
            </a:r>
            <a:r>
              <a:rPr lang="en-US" dirty="0" smtClean="0"/>
              <a:t>owner</a:t>
            </a:r>
            <a:r>
              <a:rPr lang="en-US" sz="1200" b="0" i="0" kern="1200" dirty="0" smtClean="0">
                <a:solidFill>
                  <a:schemeClr val="tx1"/>
                </a:solidFill>
                <a:effectLst/>
                <a:latin typeface="+mn-lt"/>
                <a:ea typeface="+mn-ea"/>
                <a:cs typeface="+mn-cs"/>
              </a:rPr>
              <a:t> with the destination of </a:t>
            </a:r>
            <a:r>
              <a:rPr lang="en-US" dirty="0" smtClean="0"/>
              <a:t>Person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Figure 4-7</a:t>
            </a:r>
            <a:r>
              <a:rPr lang="en-US" sz="1200" b="0" i="0" kern="1200" dirty="0" smtClean="0">
                <a:solidFill>
                  <a:schemeClr val="tx1"/>
                </a:solidFill>
                <a:effectLst/>
                <a:latin typeface="+mn-lt"/>
                <a:ea typeface="+mn-ea"/>
                <a:cs typeface="+mn-cs"/>
              </a:rPr>
              <a:t>). Make the relationship mandatory by unchecking the Optional checkbox in the data model editor. Leave the Inverse section empty for now.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21704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7/5/17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7/5/17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7/5/17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7/5/17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7/5/17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7/5/17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7/5/17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7/5/17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20128"/>
            <a:ext cx="12192000" cy="5760048"/>
          </a:xfrm>
          <a:prstGeom prst="rect">
            <a:avLst/>
          </a:prstGeom>
        </p:spPr>
      </p:pic>
    </p:spTree>
    <p:extLst>
      <p:ext uri="{BB962C8B-B14F-4D97-AF65-F5344CB8AC3E}">
        <p14:creationId xmlns:p14="http://schemas.microsoft.com/office/powerpoint/2010/main" val="14472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48003" y="2449068"/>
            <a:ext cx="9848275" cy="1665732"/>
          </a:xfrm>
        </p:spPr>
      </p:pic>
    </p:spTree>
    <p:extLst>
      <p:ext uri="{BB962C8B-B14F-4D97-AF65-F5344CB8AC3E}">
        <p14:creationId xmlns:p14="http://schemas.microsoft.com/office/powerpoint/2010/main" val="20943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896109" y="2595118"/>
            <a:ext cx="7717315" cy="1629410"/>
          </a:xfrm>
        </p:spPr>
      </p:pic>
    </p:spTree>
    <p:extLst>
      <p:ext uri="{BB962C8B-B14F-4D97-AF65-F5344CB8AC3E}">
        <p14:creationId xmlns:p14="http://schemas.microsoft.com/office/powerpoint/2010/main" val="8827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527300" y="2254250"/>
            <a:ext cx="7137400" cy="3263900"/>
          </a:xfrm>
        </p:spPr>
      </p:pic>
    </p:spTree>
    <p:extLst>
      <p:ext uri="{BB962C8B-B14F-4D97-AF65-F5344CB8AC3E}">
        <p14:creationId xmlns:p14="http://schemas.microsoft.com/office/powerpoint/2010/main" val="160210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19350" y="2464562"/>
            <a:ext cx="7353300" cy="2806700"/>
          </a:xfrm>
        </p:spPr>
      </p:pic>
    </p:spTree>
    <p:extLst>
      <p:ext uri="{BB962C8B-B14F-4D97-AF65-F5344CB8AC3E}">
        <p14:creationId xmlns:p14="http://schemas.microsoft.com/office/powerpoint/2010/main" val="167578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63800" y="2806700"/>
            <a:ext cx="7264400" cy="2159000"/>
          </a:xfrm>
        </p:spPr>
      </p:pic>
    </p:spTree>
    <p:extLst>
      <p:ext uri="{BB962C8B-B14F-4D97-AF65-F5344CB8AC3E}">
        <p14:creationId xmlns:p14="http://schemas.microsoft.com/office/powerpoint/2010/main" val="146579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676400" y="2549652"/>
            <a:ext cx="9220200" cy="1905000"/>
          </a:xfrm>
        </p:spPr>
      </p:pic>
    </p:spTree>
    <p:extLst>
      <p:ext uri="{BB962C8B-B14F-4D97-AF65-F5344CB8AC3E}">
        <p14:creationId xmlns:p14="http://schemas.microsoft.com/office/powerpoint/2010/main" val="17725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19523" y="503852"/>
            <a:ext cx="6009137" cy="5512899"/>
          </a:xfrm>
        </p:spPr>
      </p:pic>
    </p:spTree>
    <p:extLst>
      <p:ext uri="{BB962C8B-B14F-4D97-AF65-F5344CB8AC3E}">
        <p14:creationId xmlns:p14="http://schemas.microsoft.com/office/powerpoint/2010/main" val="81943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sp>
        <p:nvSpPr>
          <p:cNvPr id="3" name="Content Placeholder 2"/>
          <p:cNvSpPr>
            <a:spLocks noGrp="1"/>
          </p:cNvSpPr>
          <p:nvPr>
            <p:ph idx="1"/>
          </p:nvPr>
        </p:nvSpPr>
        <p:spPr/>
        <p:txBody>
          <a:bodyPr/>
          <a:lstStyle/>
          <a:p>
            <a:r>
              <a:rPr lang="en-US" dirty="0" smtClean="0"/>
              <a:t>Call </a:t>
            </a:r>
            <a:r>
              <a:rPr lang="en-US" dirty="0" err="1" smtClean="0"/>
              <a:t>fetchRequest</a:t>
            </a:r>
            <a:r>
              <a:rPr lang="en-US" dirty="0" smtClean="0"/>
              <a:t>()</a:t>
            </a:r>
          </a:p>
          <a:p>
            <a:r>
              <a:rPr lang="en-US" dirty="0" smtClean="0"/>
              <a:t>Set </a:t>
            </a:r>
            <a:r>
              <a:rPr lang="en-US" dirty="0" err="1" smtClean="0"/>
              <a:t>fetchLimit</a:t>
            </a:r>
            <a:r>
              <a:rPr lang="en-US" dirty="0" smtClean="0"/>
              <a:t>, </a:t>
            </a:r>
            <a:r>
              <a:rPr lang="en-US" dirty="0" err="1" smtClean="0"/>
              <a:t>relationshipKeyPathsForPrefecting</a:t>
            </a:r>
            <a:endParaRPr lang="en-US" dirty="0" smtClean="0"/>
          </a:p>
          <a:p>
            <a:r>
              <a:rPr lang="en-US" dirty="0" err="1" smtClean="0"/>
              <a:t>propertiesToFetch</a:t>
            </a:r>
            <a:endParaRPr lang="en-US" dirty="0" smtClean="0"/>
          </a:p>
          <a:p>
            <a:endParaRPr lang="en-US" dirty="0"/>
          </a:p>
        </p:txBody>
      </p:sp>
    </p:spTree>
    <p:extLst>
      <p:ext uri="{BB962C8B-B14F-4D97-AF65-F5344CB8AC3E}">
        <p14:creationId xmlns:p14="http://schemas.microsoft.com/office/powerpoint/2010/main" val="19073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871456" y="778172"/>
            <a:ext cx="6604836" cy="5348307"/>
          </a:xfrm>
        </p:spPr>
      </p:pic>
    </p:spTree>
    <p:extLst>
      <p:ext uri="{BB962C8B-B14F-4D97-AF65-F5344CB8AC3E}">
        <p14:creationId xmlns:p14="http://schemas.microsoft.com/office/powerpoint/2010/main" val="133861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Leftovers</a:t>
            </a:r>
          </a:p>
          <a:p>
            <a:pPr lvl="1"/>
            <a:r>
              <a:rPr lang="en-US" sz="2600" dirty="0" smtClean="0"/>
              <a:t>Core Data</a:t>
            </a:r>
          </a:p>
          <a:p>
            <a:pPr lvl="1"/>
            <a:r>
              <a:rPr lang="en-US" sz="2600" smtClean="0"/>
              <a:t>Siri</a:t>
            </a:r>
            <a:endParaRPr lang="en-US" sz="2600" dirty="0" smtClean="0"/>
          </a:p>
        </p:txBody>
      </p:sp>
    </p:spTree>
    <p:extLst>
      <p:ext uri="{BB962C8B-B14F-4D97-AF65-F5344CB8AC3E}">
        <p14:creationId xmlns:p14="http://schemas.microsoft.com/office/powerpoint/2010/main" val="11881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553970"/>
            <a:ext cx="9143774" cy="1981454"/>
          </a:xfrm>
        </p:spPr>
      </p:pic>
    </p:spTree>
    <p:extLst>
      <p:ext uri="{BB962C8B-B14F-4D97-AF65-F5344CB8AC3E}">
        <p14:creationId xmlns:p14="http://schemas.microsoft.com/office/powerpoint/2010/main" val="8422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92733" y="2691130"/>
            <a:ext cx="10767495" cy="1057910"/>
          </a:xfrm>
        </p:spPr>
      </p:pic>
    </p:spTree>
    <p:extLst>
      <p:ext uri="{BB962C8B-B14F-4D97-AF65-F5344CB8AC3E}">
        <p14:creationId xmlns:p14="http://schemas.microsoft.com/office/powerpoint/2010/main" val="2430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867664" y="2741168"/>
            <a:ext cx="10567356" cy="1044448"/>
          </a:xfrm>
        </p:spPr>
      </p:pic>
    </p:spTree>
    <p:extLst>
      <p:ext uri="{BB962C8B-B14F-4D97-AF65-F5344CB8AC3E}">
        <p14:creationId xmlns:p14="http://schemas.microsoft.com/office/powerpoint/2010/main" val="26703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727452"/>
            <a:ext cx="9960732" cy="875284"/>
          </a:xfrm>
        </p:spPr>
      </p:pic>
    </p:spTree>
    <p:extLst>
      <p:ext uri="{BB962C8B-B14F-4D97-AF65-F5344CB8AC3E}">
        <p14:creationId xmlns:p14="http://schemas.microsoft.com/office/powerpoint/2010/main" val="180776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651764" y="2257298"/>
            <a:ext cx="10541880" cy="1638046"/>
          </a:xfrm>
        </p:spPr>
      </p:pic>
    </p:spTree>
    <p:extLst>
      <p:ext uri="{BB962C8B-B14F-4D97-AF65-F5344CB8AC3E}">
        <p14:creationId xmlns:p14="http://schemas.microsoft.com/office/powerpoint/2010/main" val="100644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55539" y="1217084"/>
            <a:ext cx="8559677" cy="4653363"/>
          </a:xfrm>
        </p:spPr>
      </p:pic>
    </p:spTree>
    <p:extLst>
      <p:ext uri="{BB962C8B-B14F-4D97-AF65-F5344CB8AC3E}">
        <p14:creationId xmlns:p14="http://schemas.microsoft.com/office/powerpoint/2010/main" val="21277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76665" y="503852"/>
            <a:ext cx="5832358" cy="5384883"/>
          </a:xfrm>
        </p:spPr>
      </p:pic>
    </p:spTree>
    <p:extLst>
      <p:ext uri="{BB962C8B-B14F-4D97-AF65-F5344CB8AC3E}">
        <p14:creationId xmlns:p14="http://schemas.microsoft.com/office/powerpoint/2010/main" val="16127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sp>
        <p:nvSpPr>
          <p:cNvPr id="3" name="Content Placeholder 2"/>
          <p:cNvSpPr>
            <a:spLocks noGrp="1"/>
          </p:cNvSpPr>
          <p:nvPr>
            <p:ph idx="1"/>
          </p:nvPr>
        </p:nvSpPr>
        <p:spPr/>
        <p:txBody>
          <a:bodyPr/>
          <a:lstStyle/>
          <a:p>
            <a:pPr marL="0" indent="0">
              <a:buNone/>
            </a:pPr>
            <a:r>
              <a:rPr lang="en-US" dirty="0"/>
              <a:t>Successfully read the person </a:t>
            </a:r>
            <a:r>
              <a:rPr lang="en-US" dirty="0" smtClean="0"/>
              <a:t/>
            </a:r>
            <a:br>
              <a:rPr lang="en-US" dirty="0" smtClean="0"/>
            </a:br>
            <a:r>
              <a:rPr lang="en-US" dirty="0" smtClean="0"/>
              <a:t>Optional</a:t>
            </a:r>
            <a:r>
              <a:rPr lang="en-US" dirty="0"/>
              <a:t>("Foo") </a:t>
            </a:r>
            <a:r>
              <a:rPr lang="en-US" dirty="0" smtClean="0"/>
              <a:t/>
            </a:r>
            <a:br>
              <a:rPr lang="en-US" dirty="0" smtClean="0"/>
            </a:br>
            <a:r>
              <a:rPr lang="en-US" dirty="0" smtClean="0"/>
              <a:t>Optional</a:t>
            </a:r>
            <a:r>
              <a:rPr lang="en-US" dirty="0"/>
              <a:t>("Bar") </a:t>
            </a:r>
            <a:r>
              <a:rPr lang="en-US" dirty="0" smtClean="0"/>
              <a:t/>
            </a:r>
            <a:br>
              <a:rPr lang="en-US" dirty="0" smtClean="0"/>
            </a:br>
            <a:r>
              <a:rPr lang="en-US" dirty="0" smtClean="0"/>
              <a:t>Car </a:t>
            </a:r>
            <a:r>
              <a:rPr lang="en-US" dirty="0"/>
              <a:t>#1 </a:t>
            </a:r>
            <a:r>
              <a:rPr lang="en-US" dirty="0" smtClean="0"/>
              <a:t/>
            </a:r>
            <a:br>
              <a:rPr lang="en-US" dirty="0" smtClean="0"/>
            </a:br>
            <a:r>
              <a:rPr lang="en-US" dirty="0" smtClean="0"/>
              <a:t>Optional</a:t>
            </a:r>
            <a:r>
              <a:rPr lang="en-US" dirty="0"/>
              <a:t>("VW") </a:t>
            </a:r>
            <a:r>
              <a:rPr lang="en-US" dirty="0" smtClean="0"/>
              <a:t/>
            </a:r>
            <a:br>
              <a:rPr lang="en-US" dirty="0" smtClean="0"/>
            </a:br>
            <a:r>
              <a:rPr lang="en-US" dirty="0" smtClean="0"/>
              <a:t>Optional</a:t>
            </a:r>
            <a:r>
              <a:rPr lang="en-US" dirty="0"/>
              <a:t>("Tiguan") </a:t>
            </a:r>
            <a:r>
              <a:rPr lang="en-US" dirty="0" smtClean="0"/>
              <a:t/>
            </a:r>
            <a:br>
              <a:rPr lang="en-US" dirty="0" smtClean="0"/>
            </a:br>
            <a:r>
              <a:rPr lang="en-US" dirty="0" smtClean="0"/>
              <a:t>Car </a:t>
            </a:r>
            <a:r>
              <a:rPr lang="en-US" dirty="0"/>
              <a:t>#2 </a:t>
            </a:r>
            <a:r>
              <a:rPr lang="en-US" dirty="0" smtClean="0"/>
              <a:t/>
            </a:r>
            <a:br>
              <a:rPr lang="en-US" dirty="0" smtClean="0"/>
            </a:br>
            <a:r>
              <a:rPr lang="en-US" dirty="0" smtClean="0"/>
              <a:t>Optional</a:t>
            </a:r>
            <a:r>
              <a:rPr lang="en-US" dirty="0"/>
              <a:t>("VW") </a:t>
            </a:r>
            <a:r>
              <a:rPr lang="en-US" dirty="0" smtClean="0"/>
              <a:t/>
            </a:r>
            <a:br>
              <a:rPr lang="en-US" dirty="0" smtClean="0"/>
            </a:br>
            <a:r>
              <a:rPr lang="en-US" dirty="0" smtClean="0"/>
              <a:t>Optional</a:t>
            </a:r>
            <a:r>
              <a:rPr lang="en-US" dirty="0"/>
              <a:t>("Sharan")</a:t>
            </a:r>
          </a:p>
        </p:txBody>
      </p:sp>
    </p:spTree>
    <p:extLst>
      <p:ext uri="{BB962C8B-B14F-4D97-AF65-F5344CB8AC3E}">
        <p14:creationId xmlns:p14="http://schemas.microsoft.com/office/powerpoint/2010/main" val="130639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880995" y="1075045"/>
            <a:ext cx="6756781" cy="4794538"/>
          </a:xfrm>
          <a:prstGeom prst="rect">
            <a:avLst/>
          </a:prstGeom>
        </p:spPr>
      </p:pic>
    </p:spTree>
    <p:extLst>
      <p:ext uri="{BB962C8B-B14F-4D97-AF65-F5344CB8AC3E}">
        <p14:creationId xmlns:p14="http://schemas.microsoft.com/office/powerpoint/2010/main" val="187880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182117" y="646176"/>
            <a:ext cx="7156395" cy="5059680"/>
          </a:xfrm>
          <a:prstGeom prst="rect">
            <a:avLst/>
          </a:prstGeom>
        </p:spPr>
      </p:pic>
    </p:spTree>
    <p:extLst>
      <p:ext uri="{BB962C8B-B14F-4D97-AF65-F5344CB8AC3E}">
        <p14:creationId xmlns:p14="http://schemas.microsoft.com/office/powerpoint/2010/main" val="107267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401574" y="1981200"/>
            <a:ext cx="5388852" cy="3810000"/>
          </a:xfrm>
          <a:prstGeom prst="rect">
            <a:avLst/>
          </a:prstGeom>
        </p:spPr>
      </p:pic>
    </p:spTree>
    <p:extLst>
      <p:ext uri="{BB962C8B-B14F-4D97-AF65-F5344CB8AC3E}">
        <p14:creationId xmlns:p14="http://schemas.microsoft.com/office/powerpoint/2010/main" val="20576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27001"/>
            <a:ext cx="12192000" cy="5203997"/>
          </a:xfrm>
          <a:prstGeom prst="rect">
            <a:avLst/>
          </a:prstGeom>
        </p:spPr>
      </p:pic>
    </p:spTree>
    <p:extLst>
      <p:ext uri="{BB962C8B-B14F-4D97-AF65-F5344CB8AC3E}">
        <p14:creationId xmlns:p14="http://schemas.microsoft.com/office/powerpoint/2010/main" val="12697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30243"/>
            <a:ext cx="11972544" cy="6479709"/>
          </a:xfrm>
          <a:prstGeom prst="rect">
            <a:avLst/>
          </a:prstGeom>
        </p:spPr>
      </p:pic>
    </p:spTree>
    <p:extLst>
      <p:ext uri="{BB962C8B-B14F-4D97-AF65-F5344CB8AC3E}">
        <p14:creationId xmlns:p14="http://schemas.microsoft.com/office/powerpoint/2010/main" val="69546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38349" y="796460"/>
            <a:ext cx="9331907" cy="4909395"/>
          </a:xfrm>
        </p:spPr>
      </p:pic>
    </p:spTree>
    <p:extLst>
      <p:ext uri="{BB962C8B-B14F-4D97-AF65-F5344CB8AC3E}">
        <p14:creationId xmlns:p14="http://schemas.microsoft.com/office/powerpoint/2010/main" val="61387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27619" y="503852"/>
            <a:ext cx="7637880" cy="5403171"/>
          </a:xfrm>
          <a:prstGeom prst="rect">
            <a:avLst/>
          </a:prstGeom>
        </p:spPr>
      </p:pic>
    </p:spTree>
    <p:extLst>
      <p:ext uri="{BB962C8B-B14F-4D97-AF65-F5344CB8AC3E}">
        <p14:creationId xmlns:p14="http://schemas.microsoft.com/office/powerpoint/2010/main" val="157350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170999" y="503852"/>
            <a:ext cx="7232219" cy="5092275"/>
          </a:xfrm>
          <a:prstGeom prst="rect">
            <a:avLst/>
          </a:prstGeom>
        </p:spPr>
      </p:pic>
    </p:spTree>
    <p:extLst>
      <p:ext uri="{BB962C8B-B14F-4D97-AF65-F5344CB8AC3E}">
        <p14:creationId xmlns:p14="http://schemas.microsoft.com/office/powerpoint/2010/main" val="41601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95400" y="1949161"/>
            <a:ext cx="9601200" cy="3581470"/>
          </a:xfrm>
        </p:spPr>
      </p:pic>
    </p:spTree>
    <p:extLst>
      <p:ext uri="{BB962C8B-B14F-4D97-AF65-F5344CB8AC3E}">
        <p14:creationId xmlns:p14="http://schemas.microsoft.com/office/powerpoint/2010/main" val="194886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253093" y="701040"/>
            <a:ext cx="7643507" cy="5407152"/>
          </a:xfrm>
          <a:prstGeom prst="rect">
            <a:avLst/>
          </a:prstGeom>
        </p:spPr>
      </p:pic>
    </p:spTree>
    <p:extLst>
      <p:ext uri="{BB962C8B-B14F-4D97-AF65-F5344CB8AC3E}">
        <p14:creationId xmlns:p14="http://schemas.microsoft.com/office/powerpoint/2010/main" val="1836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714847" y="375837"/>
            <a:ext cx="8181753" cy="5791200"/>
          </a:xfrm>
          <a:prstGeom prst="rect">
            <a:avLst/>
          </a:prstGeom>
        </p:spPr>
      </p:pic>
    </p:spTree>
    <p:extLst>
      <p:ext uri="{BB962C8B-B14F-4D97-AF65-F5344CB8AC3E}">
        <p14:creationId xmlns:p14="http://schemas.microsoft.com/office/powerpoint/2010/main" val="113739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087118"/>
            <a:ext cx="10716461" cy="3143250"/>
          </a:xfrm>
        </p:spPr>
      </p:pic>
    </p:spTree>
    <p:extLst>
      <p:ext uri="{BB962C8B-B14F-4D97-AF65-F5344CB8AC3E}">
        <p14:creationId xmlns:p14="http://schemas.microsoft.com/office/powerpoint/2010/main" val="85990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359372" y="316991"/>
            <a:ext cx="5284244" cy="6306675"/>
          </a:xfrm>
        </p:spPr>
      </p:pic>
    </p:spTree>
    <p:extLst>
      <p:ext uri="{BB962C8B-B14F-4D97-AF65-F5344CB8AC3E}">
        <p14:creationId xmlns:p14="http://schemas.microsoft.com/office/powerpoint/2010/main" val="14104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8368" y="455086"/>
            <a:ext cx="10619232" cy="5957627"/>
          </a:xfrm>
          <a:prstGeom prst="rect">
            <a:avLst/>
          </a:prstGeom>
        </p:spPr>
      </p:pic>
    </p:spTree>
    <p:extLst>
      <p:ext uri="{BB962C8B-B14F-4D97-AF65-F5344CB8AC3E}">
        <p14:creationId xmlns:p14="http://schemas.microsoft.com/office/powerpoint/2010/main" val="129810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116624" y="1908048"/>
            <a:ext cx="6251359" cy="3810000"/>
          </a:xfrm>
        </p:spPr>
      </p:pic>
    </p:spTree>
    <p:extLst>
      <p:ext uri="{BB962C8B-B14F-4D97-AF65-F5344CB8AC3E}">
        <p14:creationId xmlns:p14="http://schemas.microsoft.com/office/powerpoint/2010/main" val="14090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01014" y="1075045"/>
            <a:ext cx="5210298" cy="4792998"/>
          </a:xfrm>
          <a:prstGeom prst="rect">
            <a:avLst/>
          </a:prstGeom>
        </p:spPr>
      </p:pic>
    </p:spTree>
    <p:extLst>
      <p:ext uri="{BB962C8B-B14F-4D97-AF65-F5344CB8AC3E}">
        <p14:creationId xmlns:p14="http://schemas.microsoft.com/office/powerpoint/2010/main" val="54779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282470" y="668444"/>
            <a:ext cx="2959578" cy="5262481"/>
          </a:xfrm>
          <a:prstGeom prst="rect">
            <a:avLst/>
          </a:prstGeom>
        </p:spPr>
      </p:pic>
    </p:spTree>
    <p:extLst>
      <p:ext uri="{BB962C8B-B14F-4D97-AF65-F5344CB8AC3E}">
        <p14:creationId xmlns:p14="http://schemas.microsoft.com/office/powerpoint/2010/main" val="57963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238258" y="503853"/>
            <a:ext cx="2948925" cy="5243539"/>
          </a:xfrm>
          <a:prstGeom prst="rect">
            <a:avLst/>
          </a:prstGeom>
        </p:spPr>
      </p:pic>
    </p:spTree>
    <p:extLst>
      <p:ext uri="{BB962C8B-B14F-4D97-AF65-F5344CB8AC3E}">
        <p14:creationId xmlns:p14="http://schemas.microsoft.com/office/powerpoint/2010/main" val="20408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154454" y="503853"/>
            <a:ext cx="2977866" cy="5294999"/>
          </a:xfrm>
          <a:prstGeom prst="rect">
            <a:avLst/>
          </a:prstGeom>
        </p:spPr>
      </p:pic>
    </p:spTree>
    <p:extLst>
      <p:ext uri="{BB962C8B-B14F-4D97-AF65-F5344CB8AC3E}">
        <p14:creationId xmlns:p14="http://schemas.microsoft.com/office/powerpoint/2010/main" val="31509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sp>
        <p:nvSpPr>
          <p:cNvPr id="3" name="Content Placeholder 2"/>
          <p:cNvSpPr>
            <a:spLocks noGrp="1"/>
          </p:cNvSpPr>
          <p:nvPr>
            <p:ph idx="1"/>
          </p:nvPr>
        </p:nvSpPr>
        <p:spPr/>
        <p:txBody>
          <a:bodyPr/>
          <a:lstStyle/>
          <a:p>
            <a:pPr fontAlgn="base"/>
            <a:r>
              <a:rPr lang="en-US" sz="2400" dirty="0"/>
              <a:t>The given payee resolves unambiguously to a payee that your app recognizes. This is a success.</a:t>
            </a:r>
          </a:p>
          <a:p>
            <a:pPr fontAlgn="base"/>
            <a:r>
              <a:rPr lang="en-US" sz="2400" dirty="0"/>
              <a:t>The given payee doesn’t resolve to any payees that your app can recognize. This is a failure.</a:t>
            </a:r>
          </a:p>
          <a:p>
            <a:pPr fontAlgn="base"/>
            <a:r>
              <a:rPr lang="en-US" sz="2400" dirty="0"/>
              <a:t>The given payee resolves to more than one recognized payee in your app. This is an ambiguity.</a:t>
            </a:r>
          </a:p>
          <a:p>
            <a:endParaRPr lang="en-US" dirty="0"/>
          </a:p>
        </p:txBody>
      </p:sp>
    </p:spTree>
    <p:extLst>
      <p:ext uri="{BB962C8B-B14F-4D97-AF65-F5344CB8AC3E}">
        <p14:creationId xmlns:p14="http://schemas.microsoft.com/office/powerpoint/2010/main" val="208203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sp>
        <p:nvSpPr>
          <p:cNvPr id="3" name="Content Placeholder 2"/>
          <p:cNvSpPr>
            <a:spLocks noGrp="1"/>
          </p:cNvSpPr>
          <p:nvPr>
            <p:ph idx="1"/>
          </p:nvPr>
        </p:nvSpPr>
        <p:spPr/>
        <p:txBody>
          <a:bodyPr>
            <a:normAutofit/>
          </a:bodyPr>
          <a:lstStyle/>
          <a:p>
            <a:pPr fontAlgn="base"/>
            <a:r>
              <a:rPr lang="en-US" sz="3200" dirty="0" smtClean="0"/>
              <a:t>Send 15 dollars to Anthony</a:t>
            </a:r>
          </a:p>
          <a:p>
            <a:pPr lvl="1" fontAlgn="base"/>
            <a:r>
              <a:rPr lang="en-US" sz="2800" dirty="0" smtClean="0"/>
              <a:t>Anthony Foo</a:t>
            </a:r>
          </a:p>
          <a:p>
            <a:pPr lvl="1" fontAlgn="base"/>
            <a:r>
              <a:rPr lang="en-US" sz="2800" dirty="0" smtClean="0"/>
              <a:t>Anthony Bar</a:t>
            </a:r>
          </a:p>
          <a:p>
            <a:endParaRPr lang="en-US" dirty="0"/>
          </a:p>
        </p:txBody>
      </p:sp>
    </p:spTree>
    <p:extLst>
      <p:ext uri="{BB962C8B-B14F-4D97-AF65-F5344CB8AC3E}">
        <p14:creationId xmlns:p14="http://schemas.microsoft.com/office/powerpoint/2010/main" val="11072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153138" y="719328"/>
            <a:ext cx="6685546" cy="5279136"/>
          </a:xfrm>
        </p:spPr>
      </p:pic>
    </p:spTree>
    <p:extLst>
      <p:ext uri="{BB962C8B-B14F-4D97-AF65-F5344CB8AC3E}">
        <p14:creationId xmlns:p14="http://schemas.microsoft.com/office/powerpoint/2010/main" val="11985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99148" y="646176"/>
            <a:ext cx="4594541" cy="5041392"/>
          </a:xfrm>
        </p:spPr>
      </p:pic>
    </p:spTree>
    <p:extLst>
      <p:ext uri="{BB962C8B-B14F-4D97-AF65-F5344CB8AC3E}">
        <p14:creationId xmlns:p14="http://schemas.microsoft.com/office/powerpoint/2010/main" val="9300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247820"/>
            <a:ext cx="6203690" cy="6171267"/>
          </a:xfr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0720" y="1075045"/>
            <a:ext cx="7419848" cy="3499714"/>
          </a:xfrm>
          <a:prstGeom prst="rect">
            <a:avLst/>
          </a:prstGeom>
        </p:spPr>
      </p:pic>
    </p:spTree>
    <p:extLst>
      <p:ext uri="{BB962C8B-B14F-4D97-AF65-F5344CB8AC3E}">
        <p14:creationId xmlns:p14="http://schemas.microsoft.com/office/powerpoint/2010/main" val="173146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212" y="270368"/>
            <a:ext cx="10719575" cy="6075567"/>
          </a:xfrm>
          <a:prstGeom prst="rect">
            <a:avLst/>
          </a:prstGeom>
        </p:spPr>
      </p:pic>
    </p:spTree>
    <p:extLst>
      <p:ext uri="{BB962C8B-B14F-4D97-AF65-F5344CB8AC3E}">
        <p14:creationId xmlns:p14="http://schemas.microsoft.com/office/powerpoint/2010/main" val="168196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22804" y="1404228"/>
            <a:ext cx="8679840" cy="4374779"/>
          </a:xfrm>
        </p:spPr>
      </p:pic>
    </p:spTree>
    <p:extLst>
      <p:ext uri="{BB962C8B-B14F-4D97-AF65-F5344CB8AC3E}">
        <p14:creationId xmlns:p14="http://schemas.microsoft.com/office/powerpoint/2010/main" val="18874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323338"/>
            <a:ext cx="10119149" cy="2980182"/>
          </a:xfrm>
        </p:spPr>
      </p:pic>
    </p:spTree>
    <p:extLst>
      <p:ext uri="{BB962C8B-B14F-4D97-AF65-F5344CB8AC3E}">
        <p14:creationId xmlns:p14="http://schemas.microsoft.com/office/powerpoint/2010/main" val="8707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399" y="1991106"/>
            <a:ext cx="10310295" cy="3733038"/>
          </a:xfrm>
        </p:spPr>
      </p:pic>
    </p:spTree>
    <p:extLst>
      <p:ext uri="{BB962C8B-B14F-4D97-AF65-F5344CB8AC3E}">
        <p14:creationId xmlns:p14="http://schemas.microsoft.com/office/powerpoint/2010/main" val="17166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1981962"/>
            <a:ext cx="10405498" cy="2827782"/>
          </a:xfrm>
        </p:spPr>
      </p:pic>
    </p:spTree>
    <p:extLst>
      <p:ext uri="{BB962C8B-B14F-4D97-AF65-F5344CB8AC3E}">
        <p14:creationId xmlns:p14="http://schemas.microsoft.com/office/powerpoint/2010/main" val="18131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00176" y="298704"/>
            <a:ext cx="5119695" cy="5842374"/>
          </a:xfrm>
        </p:spPr>
      </p:pic>
    </p:spTree>
    <p:extLst>
      <p:ext uri="{BB962C8B-B14F-4D97-AF65-F5344CB8AC3E}">
        <p14:creationId xmlns:p14="http://schemas.microsoft.com/office/powerpoint/2010/main" val="190669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098802"/>
            <a:ext cx="11040101" cy="2363470"/>
          </a:xfrm>
        </p:spPr>
      </p:pic>
    </p:spTree>
    <p:extLst>
      <p:ext uri="{BB962C8B-B14F-4D97-AF65-F5344CB8AC3E}">
        <p14:creationId xmlns:p14="http://schemas.microsoft.com/office/powerpoint/2010/main" val="16968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603249" y="503853"/>
            <a:ext cx="2985501" cy="5308575"/>
          </a:xfrm>
          <a:prstGeom prst="rect">
            <a:avLst/>
          </a:prstGeom>
        </p:spPr>
      </p:pic>
    </p:spTree>
    <p:extLst>
      <p:ext uri="{BB962C8B-B14F-4D97-AF65-F5344CB8AC3E}">
        <p14:creationId xmlns:p14="http://schemas.microsoft.com/office/powerpoint/2010/main" val="69626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0946" y="375837"/>
            <a:ext cx="3050107" cy="5423451"/>
          </a:xfrm>
          <a:prstGeom prst="rect">
            <a:avLst/>
          </a:prstGeom>
        </p:spPr>
      </p:pic>
    </p:spTree>
    <p:extLst>
      <p:ext uri="{BB962C8B-B14F-4D97-AF65-F5344CB8AC3E}">
        <p14:creationId xmlns:p14="http://schemas.microsoft.com/office/powerpoint/2010/main" val="180677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399" y="2072132"/>
            <a:ext cx="10278585" cy="2847340"/>
          </a:xfrm>
        </p:spPr>
      </p:pic>
    </p:spTree>
    <p:extLst>
      <p:ext uri="{BB962C8B-B14F-4D97-AF65-F5344CB8AC3E}">
        <p14:creationId xmlns:p14="http://schemas.microsoft.com/office/powerpoint/2010/main" val="6937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259330"/>
            <a:ext cx="10267766" cy="2294382"/>
          </a:xfrm>
        </p:spPr>
      </p:pic>
    </p:spTree>
    <p:extLst>
      <p:ext uri="{BB962C8B-B14F-4D97-AF65-F5344CB8AC3E}">
        <p14:creationId xmlns:p14="http://schemas.microsoft.com/office/powerpoint/2010/main" val="14452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50801"/>
            <a:ext cx="12192000" cy="5040399"/>
          </a:xfrm>
          <a:prstGeom prst="rect">
            <a:avLst/>
          </a:prstGeom>
        </p:spPr>
      </p:pic>
    </p:spTree>
    <p:extLst>
      <p:ext uri="{BB962C8B-B14F-4D97-AF65-F5344CB8AC3E}">
        <p14:creationId xmlns:p14="http://schemas.microsoft.com/office/powerpoint/2010/main" val="16322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95400" y="2235962"/>
            <a:ext cx="10040112" cy="1750822"/>
          </a:xfrm>
        </p:spPr>
      </p:pic>
    </p:spTree>
    <p:extLst>
      <p:ext uri="{BB962C8B-B14F-4D97-AF65-F5344CB8AC3E}">
        <p14:creationId xmlns:p14="http://schemas.microsoft.com/office/powerpoint/2010/main" val="44920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Tuesday</a:t>
            </a:r>
            <a:endParaRPr lang="en-US" dirty="0"/>
          </a:p>
        </p:txBody>
      </p:sp>
      <p:sp>
        <p:nvSpPr>
          <p:cNvPr id="3" name="Content Placeholder 2"/>
          <p:cNvSpPr>
            <a:spLocks noGrp="1"/>
          </p:cNvSpPr>
          <p:nvPr>
            <p:ph idx="1"/>
          </p:nvPr>
        </p:nvSpPr>
        <p:spPr/>
        <p:txBody>
          <a:bodyPr/>
          <a:lstStyle/>
          <a:p>
            <a:r>
              <a:rPr lang="en-US" sz="2800" dirty="0" smtClean="0"/>
              <a:t>More Leftovers</a:t>
            </a:r>
          </a:p>
          <a:p>
            <a:pPr lvl="1"/>
            <a:r>
              <a:rPr lang="en-US" sz="2600" dirty="0" err="1" smtClean="0"/>
              <a:t>Oauth</a:t>
            </a:r>
            <a:endParaRPr lang="en-US" sz="2600" dirty="0" smtClean="0"/>
          </a:p>
          <a:p>
            <a:pPr lvl="1"/>
            <a:r>
              <a:rPr lang="en-US" sz="2600" dirty="0" smtClean="0"/>
              <a:t>Apple Watch</a:t>
            </a:r>
          </a:p>
          <a:p>
            <a:endParaRPr lang="en-US" sz="2800" dirty="0" smtClean="0"/>
          </a:p>
        </p:txBody>
      </p:sp>
    </p:spTree>
    <p:extLst>
      <p:ext uri="{BB962C8B-B14F-4D97-AF65-F5344CB8AC3E}">
        <p14:creationId xmlns:p14="http://schemas.microsoft.com/office/powerpoint/2010/main" val="119374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3136" y="347472"/>
            <a:ext cx="11486625" cy="4748784"/>
          </a:xfrm>
          <a:prstGeom prst="rect">
            <a:avLst/>
          </a:prstGeom>
        </p:spPr>
      </p:pic>
    </p:spTree>
    <p:extLst>
      <p:ext uri="{BB962C8B-B14F-4D97-AF65-F5344CB8AC3E}">
        <p14:creationId xmlns:p14="http://schemas.microsoft.com/office/powerpoint/2010/main" val="13320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03853"/>
            <a:ext cx="12192000" cy="5287347"/>
          </a:xfrm>
          <a:prstGeom prst="rect">
            <a:avLst/>
          </a:prstGeom>
        </p:spPr>
      </p:pic>
    </p:spTree>
    <p:extLst>
      <p:ext uri="{BB962C8B-B14F-4D97-AF65-F5344CB8AC3E}">
        <p14:creationId xmlns:p14="http://schemas.microsoft.com/office/powerpoint/2010/main" val="178161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29856"/>
            <a:ext cx="12192000" cy="5632032"/>
          </a:xfrm>
          <a:prstGeom prst="rect">
            <a:avLst/>
          </a:prstGeom>
        </p:spPr>
      </p:pic>
    </p:spTree>
    <p:extLst>
      <p:ext uri="{BB962C8B-B14F-4D97-AF65-F5344CB8AC3E}">
        <p14:creationId xmlns:p14="http://schemas.microsoft.com/office/powerpoint/2010/main" val="76897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1223</Words>
  <Application>Microsoft Macintosh PowerPoint</Application>
  <PresentationFormat>Widescreen</PresentationFormat>
  <Paragraphs>220</Paragraphs>
  <Slides>61</Slides>
  <Notes>56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61</vt:i4>
      </vt:variant>
    </vt:vector>
  </HeadingPairs>
  <TitlesOfParts>
    <vt:vector size="63" baseType="lpstr">
      <vt:lpstr>Arial</vt:lpstr>
      <vt:lpstr>Diamond Grid 16x9</vt:lpstr>
      <vt:lpstr>Building iOS Swift apps</vt:lpstr>
      <vt:lpstr>Agenda</vt:lpstr>
      <vt:lpstr>Core Data</vt:lpstr>
      <vt:lpstr>Core Data</vt:lpstr>
      <vt:lpstr>Core Data</vt:lpstr>
      <vt:lpstr>Core Data</vt:lpstr>
      <vt:lpstr>PowerPoint Presentation</vt:lpstr>
      <vt:lpstr>PowerPoint Presentation</vt:lpstr>
      <vt:lpstr>PowerPoint Presentation</vt:lpstr>
      <vt:lpstr>PowerPoint Presentation</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Core Data</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Siri</vt:lpstr>
      <vt:lpstr>Agenda Tuesday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2017-04-18T19:15:06Z</cp:lastPrinted>
  <dcterms:created xsi:type="dcterms:W3CDTF">2016-08-20T19:03:32Z</dcterms:created>
  <dcterms:modified xsi:type="dcterms:W3CDTF">2017-07-05T15:53:42Z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